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2" r:id="rId2"/>
    <p:sldId id="269" r:id="rId3"/>
  </p:sldIdLst>
  <p:sldSz cx="7561263" cy="10693400"/>
  <p:notesSz cx="6807200" cy="9939338"/>
  <p:defaultTextStyle>
    <a:defPPr>
      <a:defRPr lang="ja-JP"/>
    </a:defPPr>
    <a:lvl1pPr marL="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畦崎 頌子" initials="畦崎" lastIdx="2" clrIdx="0">
    <p:extLst>
      <p:ext uri="{19B8F6BF-5375-455C-9EA6-DF929625EA0E}">
        <p15:presenceInfo xmlns:p15="http://schemas.microsoft.com/office/powerpoint/2012/main" userId="S::unesaki@isa.co.jp::57c4d448-7ef3-44f3-b604-73e857fcf24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39800"/>
    <a:srgbClr val="F398FF"/>
    <a:srgbClr val="F39850"/>
    <a:srgbClr val="62BC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59" autoAdjust="0"/>
    <p:restoredTop sz="94518" autoAdjust="0"/>
  </p:normalViewPr>
  <p:slideViewPr>
    <p:cSldViewPr>
      <p:cViewPr>
        <p:scale>
          <a:sx n="100" d="100"/>
          <a:sy n="100" d="100"/>
        </p:scale>
        <p:origin x="48" y="-4168"/>
      </p:cViewPr>
      <p:guideLst>
        <p:guide orient="horz" pos="3368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2760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575" cy="49847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6039" y="1"/>
            <a:ext cx="2949575" cy="49847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A748FA5F-F673-4698-8EAE-D4ACF5C68E5D}" type="datetimeFigureOut">
              <a:rPr kumimoji="1" lang="ja-JP" altLang="en-US" smtClean="0"/>
              <a:t>2025/9/9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039" y="9440863"/>
            <a:ext cx="2949575" cy="49847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9D319F56-3158-4B5B-BDB6-2DD8AD317C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50850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2949575" cy="496888"/>
          </a:xfrm>
          <a:prstGeom prst="rect">
            <a:avLst/>
          </a:prstGeom>
        </p:spPr>
        <p:txBody>
          <a:bodyPr vert="horz" lIns="91398" tIns="45698" rIns="91398" bIns="4569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6045" y="0"/>
            <a:ext cx="2949575" cy="496888"/>
          </a:xfrm>
          <a:prstGeom prst="rect">
            <a:avLst/>
          </a:prstGeom>
        </p:spPr>
        <p:txBody>
          <a:bodyPr vert="horz" lIns="91398" tIns="45698" rIns="91398" bIns="45698" rtlCol="0"/>
          <a:lstStyle>
            <a:lvl1pPr algn="r">
              <a:defRPr sz="1200"/>
            </a:lvl1pPr>
          </a:lstStyle>
          <a:p>
            <a:fld id="{F97BAA41-DA6B-4388-8A6B-56462A0C3048}" type="datetimeFigureOut">
              <a:rPr kumimoji="1" lang="ja-JP" altLang="en-US" smtClean="0"/>
              <a:pPr/>
              <a:t>2025/9/9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087563" y="746125"/>
            <a:ext cx="263207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98" tIns="45698" rIns="91398" bIns="45698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1044" y="4721225"/>
            <a:ext cx="5445125" cy="4471988"/>
          </a:xfrm>
          <a:prstGeom prst="rect">
            <a:avLst/>
          </a:prstGeom>
        </p:spPr>
        <p:txBody>
          <a:bodyPr vert="horz" lIns="91398" tIns="45698" rIns="91398" bIns="45698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6" y="9440863"/>
            <a:ext cx="2949575" cy="496887"/>
          </a:xfrm>
          <a:prstGeom prst="rect">
            <a:avLst/>
          </a:prstGeom>
        </p:spPr>
        <p:txBody>
          <a:bodyPr vert="horz" lIns="91398" tIns="45698" rIns="91398" bIns="4569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6045" y="9440863"/>
            <a:ext cx="2949575" cy="496887"/>
          </a:xfrm>
          <a:prstGeom prst="rect">
            <a:avLst/>
          </a:prstGeom>
        </p:spPr>
        <p:txBody>
          <a:bodyPr vert="horz" lIns="91398" tIns="45698" rIns="91398" bIns="45698" rtlCol="0" anchor="b"/>
          <a:lstStyle>
            <a:lvl1pPr algn="r">
              <a:defRPr sz="1200"/>
            </a:lvl1pPr>
          </a:lstStyle>
          <a:p>
            <a:fld id="{376A3F1E-5E59-4708-9B0F-A8B33265E6D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3892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3056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6403975" y="2216150"/>
            <a:ext cx="7823200" cy="11066463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03884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7095" y="3321887"/>
            <a:ext cx="6427074" cy="2292150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E488-A580-4AF9-9664-92FD3FBF89E9}" type="datetimeFigureOut">
              <a:rPr kumimoji="1" lang="ja-JP" altLang="en-US" smtClean="0"/>
              <a:pPr/>
              <a:t>2025/9/9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7C8CE-2D90-4110-B295-B3F18797D4E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E488-A580-4AF9-9664-92FD3FBF89E9}" type="datetimeFigureOut">
              <a:rPr kumimoji="1" lang="ja-JP" altLang="en-US" smtClean="0"/>
              <a:pPr/>
              <a:t>2025/9/9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7C8CE-2D90-4110-B295-B3F18797D4E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5481916" y="428234"/>
            <a:ext cx="1701284" cy="9124044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78063" y="428234"/>
            <a:ext cx="4977831" cy="9124044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E488-A580-4AF9-9664-92FD3FBF89E9}" type="datetimeFigureOut">
              <a:rPr kumimoji="1" lang="ja-JP" altLang="en-US" smtClean="0"/>
              <a:pPr/>
              <a:t>2025/9/9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7C8CE-2D90-4110-B295-B3F18797D4E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E488-A580-4AF9-9664-92FD3FBF89E9}" type="datetimeFigureOut">
              <a:rPr kumimoji="1" lang="ja-JP" altLang="en-US" smtClean="0"/>
              <a:pPr/>
              <a:t>2025/9/9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7C8CE-2D90-4110-B295-B3F18797D4E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7288" y="6871500"/>
            <a:ext cx="6427074" cy="212382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97288" y="4532321"/>
            <a:ext cx="6427074" cy="2339180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E488-A580-4AF9-9664-92FD3FBF89E9}" type="datetimeFigureOut">
              <a:rPr kumimoji="1" lang="ja-JP" altLang="en-US" smtClean="0"/>
              <a:pPr/>
              <a:t>2025/9/9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7C8CE-2D90-4110-B295-B3F18797D4E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78063" y="2495129"/>
            <a:ext cx="3339558" cy="705714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843642" y="2495129"/>
            <a:ext cx="3339558" cy="705714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E488-A580-4AF9-9664-92FD3FBF89E9}" type="datetimeFigureOut">
              <a:rPr kumimoji="1" lang="ja-JP" altLang="en-US" smtClean="0"/>
              <a:pPr/>
              <a:t>2025/9/9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7C8CE-2D90-4110-B295-B3F18797D4E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78064" y="2393639"/>
            <a:ext cx="3340871" cy="99755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78064" y="3391194"/>
            <a:ext cx="3340871" cy="616108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E488-A580-4AF9-9664-92FD3FBF89E9}" type="datetimeFigureOut">
              <a:rPr kumimoji="1" lang="ja-JP" altLang="en-US" smtClean="0"/>
              <a:pPr/>
              <a:t>2025/9/9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7C8CE-2D90-4110-B295-B3F18797D4E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E488-A580-4AF9-9664-92FD3FBF89E9}" type="datetimeFigureOut">
              <a:rPr kumimoji="1" lang="ja-JP" altLang="en-US" smtClean="0"/>
              <a:pPr/>
              <a:t>2025/9/9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7C8CE-2D90-4110-B295-B3F18797D4E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E488-A580-4AF9-9664-92FD3FBF89E9}" type="datetimeFigureOut">
              <a:rPr kumimoji="1" lang="ja-JP" altLang="en-US" smtClean="0"/>
              <a:pPr/>
              <a:t>2025/9/9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7C8CE-2D90-4110-B295-B3F18797D4E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4" cy="181193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956244" y="425757"/>
            <a:ext cx="4226957" cy="912652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78064" y="2237694"/>
            <a:ext cx="2487604" cy="731458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E488-A580-4AF9-9664-92FD3FBF89E9}" type="datetimeFigureOut">
              <a:rPr kumimoji="1" lang="ja-JP" altLang="en-US" smtClean="0"/>
              <a:pPr/>
              <a:t>2025/9/9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7C8CE-2D90-4110-B295-B3F18797D4E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82060" y="7485381"/>
            <a:ext cx="4536758" cy="883692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482060" y="8369073"/>
            <a:ext cx="4536758" cy="125498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E488-A580-4AF9-9664-92FD3FBF89E9}" type="datetimeFigureOut">
              <a:rPr kumimoji="1" lang="ja-JP" altLang="en-US" smtClean="0"/>
              <a:pPr/>
              <a:t>2025/9/9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7C8CE-2D90-4110-B295-B3F18797D4E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78063" y="2495129"/>
            <a:ext cx="6805137" cy="7057149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378063" y="9911199"/>
            <a:ext cx="1764295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FE488-A580-4AF9-9664-92FD3FBF89E9}" type="datetimeFigureOut">
              <a:rPr kumimoji="1" lang="ja-JP" altLang="en-US" smtClean="0"/>
              <a:pPr/>
              <a:t>2025/9/9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583432" y="9911199"/>
            <a:ext cx="2394400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5418905" y="9911199"/>
            <a:ext cx="1764295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7C8CE-2D90-4110-B295-B3F18797D4E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kumimoji="1"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image" Target="../media/image9.png"/><Relationship Id="rId3" Type="http://schemas.openxmlformats.org/officeDocument/2006/relationships/hyperlink" Target="https://www.secure-cloud.jp/sf/business/1757401443jSyCgXHo" TargetMode="External"/><Relationship Id="rId7" Type="http://schemas.openxmlformats.org/officeDocument/2006/relationships/image" Target="../media/image4.jpe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7.png"/><Relationship Id="rId5" Type="http://schemas.openxmlformats.org/officeDocument/2006/relationships/image" Target="../media/image2.jpeg"/><Relationship Id="rId10" Type="http://schemas.openxmlformats.org/officeDocument/2006/relationships/image" Target="../media/image6.jpeg"/><Relationship Id="rId4" Type="http://schemas.openxmlformats.org/officeDocument/2006/relationships/image" Target="../media/image1.png"/><Relationship Id="rId9" Type="http://schemas.openxmlformats.org/officeDocument/2006/relationships/hyperlink" Target="https://www.secure-cloud.jp/sf/business/1757399168yBqBsHrP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4DB1BD1A-4D56-644A-12BD-66AB8F8AAC16}"/>
              </a:ext>
            </a:extLst>
          </p:cNvPr>
          <p:cNvSpPr/>
          <p:nvPr/>
        </p:nvSpPr>
        <p:spPr>
          <a:xfrm>
            <a:off x="4219239" y="6001204"/>
            <a:ext cx="3221958" cy="8507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51589B3C-5CC0-193D-06A8-74450A12D587}"/>
              </a:ext>
            </a:extLst>
          </p:cNvPr>
          <p:cNvSpPr/>
          <p:nvPr/>
        </p:nvSpPr>
        <p:spPr>
          <a:xfrm>
            <a:off x="4219239" y="4769247"/>
            <a:ext cx="3214138" cy="11699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9070" y="304974"/>
            <a:ext cx="7403123" cy="186820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4750"/>
              </a:lnSpc>
            </a:pPr>
            <a:r>
              <a:rPr lang="ja-JP" altLang="en-US" sz="3023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明照学園 樹徳高等学校</a:t>
            </a:r>
            <a:endParaRPr lang="en-US" altLang="ja-JP" sz="3023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>
              <a:lnSpc>
                <a:spcPts val="4750"/>
              </a:lnSpc>
            </a:pPr>
            <a:r>
              <a:rPr lang="en-US" altLang="ja-JP" sz="3886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2023</a:t>
            </a:r>
            <a:r>
              <a:rPr lang="ja-JP" altLang="en-US" sz="3886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年度 海外科学研修</a:t>
            </a:r>
            <a:endParaRPr lang="en-US" altLang="ja-JP" sz="3886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>
              <a:lnSpc>
                <a:spcPts val="4750"/>
              </a:lnSpc>
            </a:pPr>
            <a:r>
              <a:rPr lang="ja-JP" altLang="en-US" sz="2159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アメリカ合衆国　ボストン</a:t>
            </a:r>
            <a:endParaRPr lang="en-US" altLang="ja-JP" sz="2159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34CDBA15-90EF-6F13-C106-D3E1D507D3AA}"/>
              </a:ext>
            </a:extLst>
          </p:cNvPr>
          <p:cNvGrpSpPr/>
          <p:nvPr/>
        </p:nvGrpSpPr>
        <p:grpSpPr>
          <a:xfrm>
            <a:off x="49917" y="83377"/>
            <a:ext cx="7432276" cy="1858027"/>
            <a:chOff x="199287" y="691365"/>
            <a:chExt cx="6217075" cy="2100134"/>
          </a:xfrm>
        </p:grpSpPr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98540C70-B726-8DF5-8672-D8EB7D113D4D}"/>
                </a:ext>
              </a:extLst>
            </p:cNvPr>
            <p:cNvSpPr/>
            <p:nvPr/>
          </p:nvSpPr>
          <p:spPr>
            <a:xfrm>
              <a:off x="223674" y="691365"/>
              <a:ext cx="6192688" cy="2100134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267" dirty="0"/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6D9BA3A8-1046-1ECF-0F47-0D33D68DFE4E}"/>
                </a:ext>
              </a:extLst>
            </p:cNvPr>
            <p:cNvSpPr txBox="1"/>
            <p:nvPr/>
          </p:nvSpPr>
          <p:spPr>
            <a:xfrm>
              <a:off x="199287" y="729413"/>
              <a:ext cx="6192688" cy="1364056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ts val="4318"/>
                </a:lnSpc>
              </a:pPr>
              <a:r>
                <a:rPr lang="en-US" altLang="ja-JP" sz="3886" b="1" dirty="0">
                  <a:solidFill>
                    <a:schemeClr val="bg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2025</a:t>
              </a:r>
              <a:r>
                <a:rPr lang="ja-JP" altLang="en-US" sz="3886" b="1" dirty="0">
                  <a:solidFill>
                    <a:schemeClr val="bg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年冬 </a:t>
              </a:r>
              <a:endParaRPr lang="en-US" altLang="ja-JP" sz="3886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 algn="ctr">
                <a:lnSpc>
                  <a:spcPts val="4318"/>
                </a:lnSpc>
              </a:pPr>
              <a:r>
                <a:rPr lang="ja-JP" altLang="en-US" sz="3886" b="1" dirty="0">
                  <a:solidFill>
                    <a:schemeClr val="bg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アメリカ・ロサンゼルス研修</a:t>
              </a:r>
              <a:endParaRPr lang="en-US" altLang="ja-JP" sz="3886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</p:grp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368114D-D188-A96D-889F-368CF3B3A39C}"/>
              </a:ext>
            </a:extLst>
          </p:cNvPr>
          <p:cNvSpPr txBox="1"/>
          <p:nvPr/>
        </p:nvSpPr>
        <p:spPr>
          <a:xfrm>
            <a:off x="3391972" y="8553313"/>
            <a:ext cx="1321439" cy="17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ハーバード大学（イメージ）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C091D28-0622-BE44-49CF-F97A13D9EFDF}"/>
              </a:ext>
            </a:extLst>
          </p:cNvPr>
          <p:cNvSpPr txBox="1"/>
          <p:nvPr/>
        </p:nvSpPr>
        <p:spPr>
          <a:xfrm>
            <a:off x="113566" y="4722558"/>
            <a:ext cx="4002249" cy="2054182"/>
          </a:xfrm>
          <a:prstGeom prst="rect">
            <a:avLst/>
          </a:prstGeom>
          <a:noFill/>
        </p:spPr>
        <p:txBody>
          <a:bodyPr wrap="square" lIns="90643" tIns="45322" rIns="90643" bIns="45322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ja-JP" altLang="en-US" sz="113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■　旅行期間</a:t>
            </a:r>
            <a:r>
              <a:rPr lang="en-US" altLang="ja-JP" sz="113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:</a:t>
            </a:r>
            <a:r>
              <a:rPr lang="ja-JP" altLang="en-US" sz="113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 </a:t>
            </a:r>
            <a:r>
              <a:rPr lang="en-US" altLang="ja-JP" sz="113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2025</a:t>
            </a:r>
            <a:r>
              <a:rPr lang="zh-TW" altLang="en-US" sz="113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年</a:t>
            </a:r>
            <a:r>
              <a:rPr lang="en-US" altLang="zh-TW" sz="113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12</a:t>
            </a:r>
            <a:r>
              <a:rPr lang="zh-TW" altLang="en-US" sz="113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月</a:t>
            </a:r>
            <a:r>
              <a:rPr lang="en-US" altLang="ja-JP" sz="113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23</a:t>
            </a:r>
            <a:r>
              <a:rPr lang="zh-TW" altLang="en-US" sz="113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日（</a:t>
            </a:r>
            <a:r>
              <a:rPr lang="ja-JP" altLang="en-US" sz="113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火</a:t>
            </a:r>
            <a:r>
              <a:rPr lang="zh-TW" altLang="en-US" sz="113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）</a:t>
            </a:r>
            <a:r>
              <a:rPr lang="ja-JP" altLang="en-US" sz="113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～</a:t>
            </a:r>
            <a:r>
              <a:rPr lang="en-US" altLang="ja-JP" sz="113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31</a:t>
            </a:r>
            <a:r>
              <a:rPr lang="ja-JP" altLang="en-US" sz="113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日</a:t>
            </a:r>
            <a:r>
              <a:rPr lang="zh-TW" altLang="en-US" sz="113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（</a:t>
            </a:r>
            <a:r>
              <a:rPr lang="ja-JP" altLang="en-US" sz="113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水</a:t>
            </a:r>
            <a:r>
              <a:rPr lang="zh-TW" altLang="en-US" sz="113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）</a:t>
            </a:r>
            <a:r>
              <a:rPr lang="en-US" altLang="zh-TW" sz="113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10</a:t>
            </a:r>
            <a:r>
              <a:rPr lang="zh-TW" altLang="en-US" sz="113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日間</a:t>
            </a:r>
            <a:r>
              <a:rPr lang="ja-JP" altLang="en-US" sz="113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　</a:t>
            </a:r>
            <a:endParaRPr lang="en-US" altLang="ja-JP" sz="1133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itchFamily="50" charset="-128"/>
            </a:endParaRPr>
          </a:p>
          <a:p>
            <a:pPr algn="just">
              <a:lnSpc>
                <a:spcPct val="150000"/>
              </a:lnSpc>
            </a:pPr>
            <a:r>
              <a:rPr lang="ja-JP" altLang="en-US" sz="113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■　</a:t>
            </a:r>
            <a:r>
              <a:rPr lang="ja-JP" altLang="ja-JP" sz="113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研</a:t>
            </a:r>
            <a:r>
              <a:rPr lang="en-US" altLang="ja-JP" sz="113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 </a:t>
            </a:r>
            <a:r>
              <a:rPr lang="ja-JP" altLang="ja-JP" sz="113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修</a:t>
            </a:r>
            <a:r>
              <a:rPr lang="en-US" altLang="ja-JP" sz="113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 </a:t>
            </a:r>
            <a:r>
              <a:rPr lang="ja-JP" altLang="ja-JP" sz="113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地</a:t>
            </a:r>
            <a:r>
              <a:rPr lang="en-US" altLang="ja-JP" sz="113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:</a:t>
            </a:r>
            <a:r>
              <a:rPr lang="ja-JP" altLang="en-US" sz="113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  カリフォルニア州 ロサンゼルス近郊</a:t>
            </a:r>
            <a:endParaRPr lang="en-US" altLang="ja-JP" sz="1133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itchFamily="50" charset="-128"/>
            </a:endParaRPr>
          </a:p>
          <a:p>
            <a:pPr algn="just">
              <a:lnSpc>
                <a:spcPct val="150000"/>
              </a:lnSpc>
            </a:pPr>
            <a:r>
              <a:rPr lang="ja-JP" altLang="en-US" sz="113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■　</a:t>
            </a:r>
            <a:r>
              <a:rPr lang="ja-JP" altLang="ja-JP" sz="113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滞</a:t>
            </a:r>
            <a:r>
              <a:rPr lang="en-US" altLang="ja-JP" sz="113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 </a:t>
            </a:r>
            <a:r>
              <a:rPr lang="ja-JP" altLang="ja-JP" sz="113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在</a:t>
            </a:r>
            <a:r>
              <a:rPr lang="en-US" altLang="ja-JP" sz="113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 </a:t>
            </a:r>
            <a:r>
              <a:rPr lang="ja-JP" altLang="ja-JP" sz="113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先</a:t>
            </a:r>
            <a:r>
              <a:rPr lang="en-US" altLang="ja-JP" sz="113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:</a:t>
            </a:r>
            <a:r>
              <a:rPr lang="ja-JP" altLang="en-US" sz="113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  ホームステイ（原則</a:t>
            </a:r>
            <a:r>
              <a:rPr lang="en-US" altLang="ja-JP" sz="113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2</a:t>
            </a:r>
            <a:r>
              <a:rPr lang="ja-JP" altLang="en-US" sz="113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名</a:t>
            </a:r>
            <a:r>
              <a:rPr lang="en-US" altLang="ja-JP" sz="113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1</a:t>
            </a:r>
            <a:r>
              <a:rPr lang="ja-JP" altLang="en-US" sz="113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家庭）</a:t>
            </a:r>
            <a:endParaRPr lang="en-US" altLang="ja-JP" sz="1133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itchFamily="50" charset="-128"/>
            </a:endParaRPr>
          </a:p>
          <a:p>
            <a:pPr algn="just">
              <a:lnSpc>
                <a:spcPct val="150000"/>
              </a:lnSpc>
            </a:pPr>
            <a:r>
              <a:rPr lang="ja-JP" altLang="en-US" sz="113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■　</a:t>
            </a:r>
            <a:r>
              <a:rPr lang="ja-JP" altLang="ja-JP" sz="113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募集人員</a:t>
            </a:r>
            <a:r>
              <a:rPr lang="en-US" altLang="ja-JP" sz="113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:</a:t>
            </a:r>
            <a:r>
              <a:rPr lang="ja-JP" altLang="en-US" sz="113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 </a:t>
            </a:r>
            <a:r>
              <a:rPr lang="en-US" altLang="ja-JP" sz="113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30</a:t>
            </a:r>
            <a:r>
              <a:rPr lang="ja-JP" altLang="en-US" sz="113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名</a:t>
            </a:r>
            <a:r>
              <a:rPr lang="zh-TW" altLang="en-US" sz="113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（最少催行人員</a:t>
            </a:r>
            <a:r>
              <a:rPr lang="en-US" altLang="ja-JP" sz="113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20</a:t>
            </a:r>
            <a:r>
              <a:rPr lang="ja-JP" altLang="en-US" sz="113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名</a:t>
            </a:r>
            <a:r>
              <a:rPr lang="zh-TW" altLang="en-US" sz="113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）</a:t>
            </a:r>
            <a:endParaRPr lang="en-US" altLang="zh-TW" sz="1133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itchFamily="50" charset="-128"/>
            </a:endParaRPr>
          </a:p>
          <a:p>
            <a:pPr>
              <a:lnSpc>
                <a:spcPts val="800"/>
              </a:lnSpc>
            </a:pPr>
            <a:r>
              <a:rPr lang="ja-JP" altLang="en-US" sz="113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　　</a:t>
            </a:r>
            <a:r>
              <a:rPr lang="en-US" altLang="ja-JP" sz="76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※</a:t>
            </a:r>
            <a:r>
              <a:rPr lang="ja-JP" altLang="en-US" sz="76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各校定員</a:t>
            </a:r>
            <a:r>
              <a:rPr kumimoji="1" lang="en-US" altLang="ja-JP" sz="760" b="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5</a:t>
            </a:r>
            <a:r>
              <a:rPr kumimoji="1" lang="ja-JP" altLang="en-US" sz="760" b="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名</a:t>
            </a:r>
            <a:r>
              <a:rPr kumimoji="1" lang="ja-JP" altLang="en-US" sz="600" b="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（応募の状況により多少の増減があります。定員を超える申込みがあった場合は抽選と</a:t>
            </a:r>
            <a:endParaRPr kumimoji="1" lang="en-US" altLang="ja-JP" sz="600" b="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itchFamily="50" charset="-128"/>
            </a:endParaRPr>
          </a:p>
          <a:p>
            <a:pPr>
              <a:lnSpc>
                <a:spcPts val="800"/>
              </a:lnSpc>
            </a:pPr>
            <a:r>
              <a:rPr lang="ja-JP" altLang="en-US" sz="6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　　　　　　　　　　　　　　　　 　</a:t>
            </a:r>
            <a:r>
              <a:rPr kumimoji="1" lang="ja-JP" altLang="en-US" sz="600" b="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させていただく場合があります）</a:t>
            </a:r>
            <a:endParaRPr kumimoji="1" lang="en-US" altLang="ja-JP" sz="600" b="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itchFamily="50" charset="-128"/>
            </a:endParaRPr>
          </a:p>
          <a:p>
            <a:pPr algn="just">
              <a:lnSpc>
                <a:spcPct val="150000"/>
              </a:lnSpc>
            </a:pPr>
            <a:r>
              <a:rPr lang="ja-JP" altLang="en-US" sz="113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■</a:t>
            </a:r>
            <a:r>
              <a:rPr lang="en-US" altLang="ja-JP" sz="113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 </a:t>
            </a:r>
            <a:r>
              <a:rPr lang="ja-JP" altLang="en-US" sz="113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 旅行代金</a:t>
            </a:r>
            <a:r>
              <a:rPr lang="en-US" altLang="ja-JP" sz="113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:</a:t>
            </a:r>
            <a:r>
              <a:rPr lang="ja-JP" altLang="en-US" sz="113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 </a:t>
            </a:r>
            <a:r>
              <a:rPr lang="en-US" altLang="ja-JP" sz="1133" u="sng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615,000</a:t>
            </a:r>
            <a:r>
              <a:rPr lang="ja-JP" altLang="en-US" sz="1133" u="sng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円（税込）</a:t>
            </a:r>
            <a:endParaRPr lang="en-US" altLang="ja-JP" sz="1133" u="sng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itchFamily="50" charset="-128"/>
            </a:endParaRPr>
          </a:p>
          <a:p>
            <a:r>
              <a:rPr lang="ja-JP" altLang="en-US" sz="75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      </a:t>
            </a:r>
            <a:r>
              <a:rPr lang="en-US" altLang="ja-JP" sz="75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※</a:t>
            </a:r>
            <a:r>
              <a:rPr lang="ja-JP" altLang="en-US" sz="75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旅行代金の他、燃油サーチャージ（</a:t>
            </a:r>
            <a:r>
              <a:rPr lang="en-US" altLang="ja-JP" sz="75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2025</a:t>
            </a:r>
            <a:r>
              <a:rPr lang="ja-JP" altLang="en-US" sz="75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年</a:t>
            </a:r>
            <a:r>
              <a:rPr lang="en-US" altLang="ja-JP" sz="75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9</a:t>
            </a:r>
            <a:r>
              <a:rPr lang="ja-JP" altLang="en-US" sz="75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月現在</a:t>
            </a:r>
            <a:r>
              <a:rPr lang="en-US" altLang="ja-JP" sz="75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※</a:t>
            </a:r>
            <a:r>
              <a:rPr lang="ja-JP" altLang="en-US" sz="75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変動の可能性あり）</a:t>
            </a:r>
            <a:r>
              <a:rPr lang="en-US" altLang="ja-JP" sz="75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42,000</a:t>
            </a:r>
            <a:r>
              <a:rPr lang="ja-JP" altLang="en-US" sz="75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円、</a:t>
            </a:r>
            <a:endParaRPr lang="en-US" altLang="ja-JP" sz="756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itchFamily="50" charset="-128"/>
            </a:endParaRPr>
          </a:p>
          <a:p>
            <a:r>
              <a:rPr lang="en-US" altLang="ja-JP" sz="75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         </a:t>
            </a:r>
            <a:r>
              <a:rPr lang="ja-JP" altLang="en-US" sz="75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海外旅行保険等別途かかります。詳細は裏面をご確認ください。</a:t>
            </a:r>
            <a:endParaRPr lang="en-US" altLang="ja-JP" sz="756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itchFamily="50" charset="-128"/>
            </a:endParaRPr>
          </a:p>
          <a:p>
            <a:pPr algn="just">
              <a:lnSpc>
                <a:spcPct val="150000"/>
              </a:lnSpc>
            </a:pPr>
            <a:r>
              <a:rPr lang="ja-JP" altLang="en-US" sz="113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■</a:t>
            </a:r>
            <a:r>
              <a:rPr lang="en-US" altLang="ja-JP" sz="113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 </a:t>
            </a:r>
            <a:r>
              <a:rPr lang="ja-JP" altLang="en-US" sz="113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  旅行企画・実施</a:t>
            </a:r>
            <a:r>
              <a:rPr lang="ja-JP" altLang="en-US" sz="113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  <a:sym typeface="Wingdings" panose="05000000000000000000" pitchFamily="2" charset="2"/>
              </a:rPr>
              <a:t>：（株）アイエスエイ 高崎支社</a:t>
            </a:r>
            <a:endParaRPr lang="en-US" altLang="ja-JP" sz="1133" u="sng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itchFamily="50" charset="-128"/>
            </a:endParaRPr>
          </a:p>
        </p:txBody>
      </p:sp>
      <p:sp>
        <p:nvSpPr>
          <p:cNvPr id="17" name="AutoShape 6">
            <a:extLst>
              <a:ext uri="{FF2B5EF4-FFF2-40B4-BE49-F238E27FC236}">
                <a16:creationId xmlns:a16="http://schemas.microsoft.com/office/drawing/2014/main" id="{2571E9AE-941B-0E2F-17A3-6C943918A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74" y="4292122"/>
            <a:ext cx="4038741" cy="432047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vert="horz" wrap="square" lIns="103398" tIns="51699" rIns="103398" bIns="51699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ts val="3023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835" b="1" dirty="0">
                <a:solidFill>
                  <a:srgbClr val="FFFFF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募集概要</a:t>
            </a:r>
            <a:endParaRPr lang="ja-JP" altLang="ja-JP" sz="2267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1" name="AutoShape 6">
            <a:extLst>
              <a:ext uri="{FF2B5EF4-FFF2-40B4-BE49-F238E27FC236}">
                <a16:creationId xmlns:a16="http://schemas.microsoft.com/office/drawing/2014/main" id="{A47360AF-002A-A4A9-7BD2-31AEE9D17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74" y="6895944"/>
            <a:ext cx="7403123" cy="432047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vert="horz" wrap="square" lIns="103398" tIns="51699" rIns="103398" bIns="51699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ts val="3023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835" b="1" dirty="0">
                <a:solidFill>
                  <a:srgbClr val="FFFFF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本プログラムの特色</a:t>
            </a:r>
            <a:endParaRPr lang="ja-JP" altLang="ja-JP" sz="2267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5" name="Text Box 3">
            <a:extLst>
              <a:ext uri="{FF2B5EF4-FFF2-40B4-BE49-F238E27FC236}">
                <a16:creationId xmlns:a16="http://schemas.microsoft.com/office/drawing/2014/main" id="{E23C90CF-349C-1956-6F84-AD8C42162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80" y="7399987"/>
            <a:ext cx="5558946" cy="3923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708" tIns="49354" rIns="98708" bIns="49354" numCol="1" anchor="t" anchorCtr="0" compatLnSpc="1">
            <a:prstTxWarp prst="textNoShape">
              <a:avLst/>
            </a:prstTxWarp>
          </a:bodyPr>
          <a:lstStyle/>
          <a:p>
            <a:pPr algn="just" defTabSz="987095" fontAlgn="base">
              <a:lnSpc>
                <a:spcPct val="104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972" b="1" u="sng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１．現地学校内での語学研修（語学学校：</a:t>
            </a:r>
            <a:r>
              <a:rPr lang="en-US" altLang="ja-JP" sz="972" b="1" u="sng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encompass experience)</a:t>
            </a:r>
          </a:p>
          <a:p>
            <a:pPr>
              <a:lnSpc>
                <a:spcPts val="1080"/>
              </a:lnSpc>
            </a:pPr>
            <a:r>
              <a:rPr lang="ja-JP" altLang="en-US" sz="864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現地団体</a:t>
            </a:r>
            <a:r>
              <a:rPr lang="en-US" altLang="ja-JP" sz="864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encompass experience</a:t>
            </a:r>
            <a:r>
              <a:rPr lang="ja-JP" altLang="en-US" sz="864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が提供するコミュニケーション重視の語学レッスンを受講します。</a:t>
            </a:r>
            <a:endParaRPr lang="en-US" altLang="ja-JP" sz="864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080"/>
              </a:lnSpc>
            </a:pPr>
            <a:r>
              <a:rPr lang="ja-JP" altLang="en-US" sz="864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当冬の語学研修は、現地の学校の教室をお借りして実施予定です。</a:t>
            </a:r>
            <a:endParaRPr lang="en-US" altLang="ja-JP" sz="864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080"/>
              </a:lnSpc>
            </a:pPr>
            <a:r>
              <a:rPr lang="ja-JP" altLang="en-US" sz="864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到着時にプレースメントテストによりクラス分けがされますが、日本人のみのクローズドクラスになる可能性も</a:t>
            </a:r>
            <a:endParaRPr lang="en-US" altLang="ja-JP" sz="864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080"/>
              </a:lnSpc>
            </a:pPr>
            <a:r>
              <a:rPr lang="ja-JP" altLang="en-US" sz="864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ありますので、予めご了承ください。</a:t>
            </a:r>
          </a:p>
          <a:p>
            <a:endParaRPr lang="ja-JP" altLang="ja-JP" sz="864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just" fontAlgn="base">
              <a:lnSpc>
                <a:spcPct val="104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972" b="1" u="sng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2</a:t>
            </a:r>
            <a:r>
              <a:rPr lang="ja-JP" altLang="en-US" sz="972" b="1" u="sng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．カリフォルニア大学ロサンゼルス校（</a:t>
            </a:r>
            <a:r>
              <a:rPr lang="en-US" altLang="ja-JP" sz="972" b="1" u="sng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UCLA)</a:t>
            </a:r>
            <a:r>
              <a:rPr lang="ja-JP" altLang="en-US" sz="972" b="1" u="sng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訪問</a:t>
            </a:r>
            <a:endParaRPr lang="en-US" altLang="ja-JP" sz="972" b="1" u="sng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itchFamily="50" charset="-128"/>
            </a:endParaRPr>
          </a:p>
          <a:p>
            <a:pPr algn="just" fontAlgn="base">
              <a:lnSpc>
                <a:spcPts val="108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864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　　</a:t>
            </a:r>
            <a:r>
              <a:rPr lang="en-US" altLang="ja-JP" sz="864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THE</a:t>
            </a:r>
            <a:r>
              <a:rPr lang="ja-JP" altLang="en-US" sz="864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世界大学ランキング</a:t>
            </a:r>
            <a:r>
              <a:rPr lang="en-US" altLang="ja-JP" sz="864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2025</a:t>
            </a:r>
            <a:r>
              <a:rPr lang="ja-JP" altLang="en-US" sz="864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年では</a:t>
            </a:r>
            <a:r>
              <a:rPr lang="en-US" altLang="ja-JP" sz="864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19</a:t>
            </a:r>
            <a:r>
              <a:rPr lang="ja-JP" altLang="en-US" sz="864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位にランクインされた名門大学を訪問します。</a:t>
            </a:r>
            <a:endParaRPr lang="en-US" altLang="ja-JP" sz="864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  <a:p>
            <a:pPr algn="just" fontAlgn="base">
              <a:lnSpc>
                <a:spcPts val="108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864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　　現地学生によるキャンパスツアーや意見交換等も予定していますので、高い目標にチャレンジしている人の世</a:t>
            </a:r>
            <a:endParaRPr lang="en-US" altLang="ja-JP" sz="864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  <a:p>
            <a:pPr algn="just" fontAlgn="base">
              <a:lnSpc>
                <a:spcPts val="108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864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　　界観や人生観に触れ、自身の学ぶ動機を見つめる機会とします。</a:t>
            </a:r>
            <a:endParaRPr lang="en-US" altLang="ja-JP" sz="864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itchFamily="50" charset="-128"/>
            </a:endParaRPr>
          </a:p>
          <a:p>
            <a:pPr algn="just" fontAlgn="base">
              <a:lnSpc>
                <a:spcPts val="1080"/>
              </a:lnSpc>
              <a:spcBef>
                <a:spcPct val="0"/>
              </a:spcBef>
              <a:spcAft>
                <a:spcPct val="0"/>
              </a:spcAft>
            </a:pPr>
            <a:endParaRPr lang="en-US" altLang="ja-JP" sz="864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itchFamily="50" charset="-128"/>
            </a:endParaRPr>
          </a:p>
          <a:p>
            <a:pPr algn="just" fontAlgn="base">
              <a:lnSpc>
                <a:spcPts val="108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972" b="1" u="sng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3</a:t>
            </a:r>
            <a:r>
              <a:rPr lang="ja-JP" altLang="en-US" sz="972" b="1" u="sng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．</a:t>
            </a:r>
            <a:r>
              <a:rPr lang="en-US" altLang="ja-JP" sz="972" b="1" u="sng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NBA</a:t>
            </a:r>
            <a:r>
              <a:rPr lang="ja-JP" altLang="en-US" sz="972" b="1" u="sng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試合観戦（予定）</a:t>
            </a:r>
            <a:endParaRPr lang="en-US" altLang="ja-JP" sz="864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itchFamily="50" charset="-128"/>
            </a:endParaRPr>
          </a:p>
          <a:p>
            <a:pPr defTabSz="987095" eaLnBrk="0" fontAlgn="base" hangingPunct="0">
              <a:lnSpc>
                <a:spcPts val="108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864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　　アメリカの三大スポーツの一つプロバスケットボールの試合観戦も予定。</a:t>
            </a:r>
            <a:endParaRPr lang="en-US" altLang="ja-JP" sz="864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itchFamily="50" charset="-128"/>
            </a:endParaRPr>
          </a:p>
          <a:p>
            <a:pPr defTabSz="987095" eaLnBrk="0" fontAlgn="base" hangingPunct="0">
              <a:lnSpc>
                <a:spcPts val="108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864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　　</a:t>
            </a:r>
            <a:r>
              <a:rPr lang="en-US" altLang="ja-JP" sz="864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※</a:t>
            </a:r>
            <a:r>
              <a:rPr lang="ja-JP" altLang="en-US" sz="864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時期によりチケットが取れない可能性もございますので、予めご了承ください。</a:t>
            </a:r>
            <a:endParaRPr lang="en-US" altLang="ja-JP" sz="864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itchFamily="50" charset="-128"/>
            </a:endParaRPr>
          </a:p>
          <a:p>
            <a:pPr defTabSz="987095" eaLnBrk="0" fontAlgn="base" hangingPunct="0">
              <a:lnSpc>
                <a:spcPts val="1080"/>
              </a:lnSpc>
              <a:spcBef>
                <a:spcPct val="0"/>
              </a:spcBef>
              <a:spcAft>
                <a:spcPct val="0"/>
              </a:spcAft>
            </a:pPr>
            <a:endParaRPr lang="en-US" altLang="ja-JP" sz="864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itchFamily="50" charset="-128"/>
            </a:endParaRPr>
          </a:p>
          <a:p>
            <a:pPr defTabSz="987095" eaLnBrk="0" fontAlgn="base" hangingPunct="0">
              <a:lnSpc>
                <a:spcPts val="108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970" b="1" u="sng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４．ホームステイ体験</a:t>
            </a:r>
            <a:endParaRPr lang="en-US" altLang="ja-JP" sz="970" b="1" u="sng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itchFamily="50" charset="-128"/>
            </a:endParaRPr>
          </a:p>
          <a:p>
            <a:pPr defTabSz="987095" eaLnBrk="0" fontAlgn="base" hangingPunct="0">
              <a:lnSpc>
                <a:spcPts val="108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970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　　</a:t>
            </a:r>
            <a:r>
              <a:rPr lang="ja-JP" altLang="en-US" sz="86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お客様として迎えられるのではなく、自分から交流するためには何ができるかを考えて行動します。</a:t>
            </a:r>
            <a:endParaRPr lang="en-US" altLang="ja-JP" sz="860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itchFamily="50" charset="-128"/>
            </a:endParaRPr>
          </a:p>
          <a:p>
            <a:pPr defTabSz="987095" eaLnBrk="0" fontAlgn="base" hangingPunct="0">
              <a:lnSpc>
                <a:spcPts val="108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86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　　自ら考えて、自ら行動するのは、時としてとても難しい経験になることでしょう。ポジティブな気持ちで、アメリ　　</a:t>
            </a:r>
            <a:endParaRPr lang="en-US" altLang="ja-JP" sz="860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itchFamily="50" charset="-128"/>
            </a:endParaRPr>
          </a:p>
          <a:p>
            <a:pPr defTabSz="987095" eaLnBrk="0" fontAlgn="base" hangingPunct="0">
              <a:lnSpc>
                <a:spcPts val="108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86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　　カの生活を楽しみ、現地の方々との会話を楽しむために、事前研修では、ファミリーとの生活で想定できること</a:t>
            </a:r>
            <a:endParaRPr lang="en-US" altLang="ja-JP" sz="860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itchFamily="50" charset="-128"/>
            </a:endParaRPr>
          </a:p>
          <a:p>
            <a:pPr defTabSz="987095" eaLnBrk="0" fontAlgn="base" hangingPunct="0">
              <a:lnSpc>
                <a:spcPts val="108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86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　　をケーススタディとして学びます。</a:t>
            </a:r>
          </a:p>
          <a:p>
            <a:pPr defTabSz="987095" eaLnBrk="0" fontAlgn="base" hangingPunct="0">
              <a:lnSpc>
                <a:spcPts val="108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86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　　尚、１家庭につき原則生徒様</a:t>
            </a:r>
            <a:r>
              <a:rPr lang="en-US" altLang="ja-JP" sz="86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2</a:t>
            </a:r>
            <a:r>
              <a:rPr lang="ja-JP" altLang="en-US" sz="86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～</a:t>
            </a:r>
            <a:r>
              <a:rPr lang="en-US" altLang="ja-JP" sz="86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3</a:t>
            </a:r>
            <a:r>
              <a:rPr lang="ja-JP" altLang="en-US" sz="86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名の滞在予定ですが、受け入れ側の事情により</a:t>
            </a:r>
            <a:r>
              <a:rPr lang="en-US" altLang="ja-JP" sz="86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1</a:t>
            </a:r>
            <a:r>
              <a:rPr lang="ja-JP" altLang="en-US" sz="86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～</a:t>
            </a:r>
            <a:r>
              <a:rPr lang="en-US" altLang="ja-JP" sz="86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6</a:t>
            </a:r>
            <a:r>
              <a:rPr lang="ja-JP" altLang="en-US" sz="86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名になる可能性もござ</a:t>
            </a:r>
            <a:endParaRPr lang="en-US" altLang="ja-JP" sz="860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itchFamily="50" charset="-128"/>
            </a:endParaRPr>
          </a:p>
          <a:p>
            <a:pPr defTabSz="987095" eaLnBrk="0" fontAlgn="base" hangingPunct="0">
              <a:lnSpc>
                <a:spcPts val="108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86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　　います。　　　　</a:t>
            </a:r>
            <a:endParaRPr lang="en-US" altLang="ja-JP" sz="860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itchFamily="50" charset="-128"/>
            </a:endParaRPr>
          </a:p>
          <a:p>
            <a:pPr defTabSz="987095" eaLnBrk="0" fontAlgn="base" hangingPunct="0">
              <a:lnSpc>
                <a:spcPts val="108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86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　　クリスマスシーズンの街並みもあわせてお楽しみください。</a:t>
            </a:r>
            <a:endParaRPr lang="en-US" altLang="ja-JP" sz="860" b="1" u="sng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itchFamily="50" charset="-128"/>
            </a:endParaRPr>
          </a:p>
          <a:p>
            <a:pPr defTabSz="987095" eaLnBrk="0" fontAlgn="base" hangingPunct="0">
              <a:lnSpc>
                <a:spcPts val="1080"/>
              </a:lnSpc>
              <a:spcBef>
                <a:spcPct val="0"/>
              </a:spcBef>
              <a:spcAft>
                <a:spcPct val="0"/>
              </a:spcAft>
            </a:pPr>
            <a:endParaRPr lang="en-US" altLang="ja-JP" sz="864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defTabSz="987095" eaLnBrk="0" fontAlgn="base" hangingPunct="0">
              <a:lnSpc>
                <a:spcPts val="1080"/>
              </a:lnSpc>
              <a:spcBef>
                <a:spcPct val="0"/>
              </a:spcBef>
              <a:spcAft>
                <a:spcPct val="0"/>
              </a:spcAft>
            </a:pPr>
            <a:endParaRPr lang="ja-JP" altLang="en-US" sz="864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just" fontAlgn="base">
              <a:lnSpc>
                <a:spcPct val="104000"/>
              </a:lnSpc>
              <a:spcBef>
                <a:spcPct val="0"/>
              </a:spcBef>
              <a:spcAft>
                <a:spcPct val="0"/>
              </a:spcAft>
            </a:pPr>
            <a:endParaRPr lang="en-US" altLang="ja-JP" sz="864" b="1" dirty="0">
              <a:solidFill>
                <a:srgbClr val="FF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just" fontAlgn="base">
              <a:lnSpc>
                <a:spcPct val="104000"/>
              </a:lnSpc>
              <a:spcBef>
                <a:spcPct val="0"/>
              </a:spcBef>
              <a:spcAft>
                <a:spcPct val="0"/>
              </a:spcAft>
            </a:pPr>
            <a:endParaRPr lang="en-US" altLang="ja-JP" sz="864" b="1" dirty="0">
              <a:solidFill>
                <a:srgbClr val="FF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just" fontAlgn="base">
              <a:lnSpc>
                <a:spcPct val="104000"/>
              </a:lnSpc>
              <a:spcBef>
                <a:spcPct val="0"/>
              </a:spcBef>
              <a:spcAft>
                <a:spcPct val="0"/>
              </a:spcAft>
            </a:pPr>
            <a:endParaRPr lang="ja-JP" altLang="en-US" sz="864" b="1" dirty="0">
              <a:solidFill>
                <a:srgbClr val="FF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just" defTabSz="987095">
              <a:defRPr/>
            </a:pPr>
            <a:endParaRPr lang="ja-JP" altLang="en-US" sz="648" b="1" dirty="0">
              <a:solidFill>
                <a:srgbClr val="00008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1114610D-00DF-DC5C-9676-61645722E2F5}"/>
              </a:ext>
            </a:extLst>
          </p:cNvPr>
          <p:cNvSpPr txBox="1"/>
          <p:nvPr/>
        </p:nvSpPr>
        <p:spPr>
          <a:xfrm>
            <a:off x="5843628" y="9303119"/>
            <a:ext cx="1471555" cy="17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540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キャンパスツアー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74183D66-5777-AE54-1916-ABC469EB827E}"/>
              </a:ext>
            </a:extLst>
          </p:cNvPr>
          <p:cNvSpPr txBox="1"/>
          <p:nvPr/>
        </p:nvSpPr>
        <p:spPr>
          <a:xfrm>
            <a:off x="5841568" y="8337735"/>
            <a:ext cx="1471555" cy="17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540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サマースクール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5D8F79E-B3E1-1C9F-9D2E-7380E9128DAE}"/>
              </a:ext>
            </a:extLst>
          </p:cNvPr>
          <p:cNvSpPr txBox="1"/>
          <p:nvPr/>
        </p:nvSpPr>
        <p:spPr>
          <a:xfrm>
            <a:off x="5161169" y="6520415"/>
            <a:ext cx="24355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b="1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URL</a:t>
            </a:r>
            <a:r>
              <a:rPr lang="ja-JP" altLang="en-US" sz="1000" b="1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：　</a:t>
            </a:r>
            <a:r>
              <a:rPr lang="en-US" altLang="ja-JP" sz="1000" b="1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  <a:hlinkClick r:id="rId3"/>
              </a:rPr>
              <a:t>https://bit.ly/47vptLd</a:t>
            </a:r>
            <a:r>
              <a:rPr lang="ja-JP" altLang="en-US" sz="1000" b="1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  <a:hlinkClick r:id="rId3"/>
              </a:rPr>
              <a:t>　</a:t>
            </a:r>
            <a:endParaRPr lang="ja-JP" altLang="ja-JP" sz="900" b="1" u="sng" kern="100" dirty="0">
              <a:solidFill>
                <a:srgbClr val="0000FF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E3EAAAF-2655-D26D-01A2-D3F5670C5B94}"/>
              </a:ext>
            </a:extLst>
          </p:cNvPr>
          <p:cNvSpPr txBox="1"/>
          <p:nvPr/>
        </p:nvSpPr>
        <p:spPr>
          <a:xfrm>
            <a:off x="4242562" y="4926361"/>
            <a:ext cx="3436217" cy="285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spcAft>
                <a:spcPts val="0"/>
              </a:spcAft>
            </a:pPr>
            <a:r>
              <a:rPr lang="ja-JP" altLang="en-US" sz="1100" b="1" kern="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日時 ： </a:t>
            </a:r>
            <a:r>
              <a:rPr lang="en-US" altLang="ja-JP" sz="1100" b="1" kern="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2025</a:t>
            </a:r>
            <a:r>
              <a:rPr lang="ja-JP" altLang="en-US" sz="1100" b="1" kern="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年</a:t>
            </a:r>
            <a:r>
              <a:rPr lang="en-US" altLang="ja-JP" sz="1100" b="1" kern="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9</a:t>
            </a:r>
            <a:r>
              <a:rPr lang="ja-JP" altLang="en-US" sz="1100" b="1" kern="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月</a:t>
            </a:r>
            <a:r>
              <a:rPr lang="en-US" altLang="ja-JP" sz="1100" b="1" kern="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24</a:t>
            </a:r>
            <a:r>
              <a:rPr lang="ja-JP" altLang="en-US" sz="1100" b="1" kern="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日（水） </a:t>
            </a:r>
            <a:r>
              <a:rPr lang="en-US" altLang="ja-JP" sz="1100" b="1" kern="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19</a:t>
            </a:r>
            <a:r>
              <a:rPr lang="ja-JP" altLang="en-US" sz="1100" b="1" kern="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：</a:t>
            </a:r>
            <a:r>
              <a:rPr lang="en-US" altLang="ja-JP" sz="1100" b="1" kern="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00</a:t>
            </a:r>
            <a:r>
              <a:rPr lang="ja-JP" altLang="en-US" sz="1100" b="1" kern="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～</a:t>
            </a:r>
            <a:r>
              <a:rPr lang="en-US" altLang="ja-JP" sz="1100" b="1" kern="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20:00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216A168-9609-F78B-97E9-118F202EDF80}"/>
              </a:ext>
            </a:extLst>
          </p:cNvPr>
          <p:cNvSpPr txBox="1"/>
          <p:nvPr/>
        </p:nvSpPr>
        <p:spPr>
          <a:xfrm>
            <a:off x="4286138" y="5225536"/>
            <a:ext cx="3147239" cy="331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  <a:spcAft>
                <a:spcPts val="0"/>
              </a:spcAft>
            </a:pPr>
            <a:r>
              <a:rPr lang="ja-JP" altLang="en-US" sz="800" b="1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説明会は事前予約制です。　</a:t>
            </a:r>
            <a:r>
              <a:rPr lang="ja-JP" altLang="en-US" sz="800" b="1" kern="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（説明会申込締切</a:t>
            </a:r>
            <a:r>
              <a:rPr lang="en-US" altLang="ja-JP" sz="800" b="1" kern="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9/21</a:t>
            </a:r>
            <a:r>
              <a:rPr lang="ja-JP" altLang="en-US" sz="800" b="1" kern="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）</a:t>
            </a:r>
            <a:endParaRPr lang="en-US" altLang="ja-JP" sz="800" b="1" kern="1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1000"/>
              </a:lnSpc>
              <a:spcAft>
                <a:spcPts val="0"/>
              </a:spcAft>
            </a:pPr>
            <a:r>
              <a:rPr lang="ja-JP" altLang="en-US" sz="800" b="1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下記</a:t>
            </a:r>
            <a:r>
              <a:rPr lang="en-US" altLang="ja-JP" sz="800" b="1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QR</a:t>
            </a:r>
            <a:r>
              <a:rPr lang="ja-JP" altLang="en-US" sz="800" b="1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コードまたは</a:t>
            </a:r>
            <a:r>
              <a:rPr lang="en-US" altLang="ja-JP" sz="800" b="1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URL</a:t>
            </a:r>
            <a:r>
              <a:rPr lang="ja-JP" altLang="en-US" sz="800" b="1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よりお申込みください。</a:t>
            </a:r>
            <a:endParaRPr lang="en-US" altLang="ja-JP" sz="800" b="1" kern="1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23" name="AutoShape 6">
            <a:extLst>
              <a:ext uri="{FF2B5EF4-FFF2-40B4-BE49-F238E27FC236}">
                <a16:creationId xmlns:a16="http://schemas.microsoft.com/office/drawing/2014/main" id="{3CE44CAA-9903-94E7-3B28-9C5A0C561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9239" y="4286904"/>
            <a:ext cx="3221958" cy="435654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vert="horz" wrap="square" lIns="103398" tIns="51699" rIns="103398" bIns="51699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ts val="3023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835" b="1" dirty="0">
                <a:solidFill>
                  <a:srgbClr val="FFFFF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説明会・お申込手続き</a:t>
            </a:r>
            <a:endParaRPr lang="ja-JP" altLang="ja-JP" sz="2267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F1EF49D5-EB83-4524-BA0E-DDF60D2EF860}"/>
              </a:ext>
            </a:extLst>
          </p:cNvPr>
          <p:cNvSpPr txBox="1"/>
          <p:nvPr/>
        </p:nvSpPr>
        <p:spPr>
          <a:xfrm>
            <a:off x="4332958" y="5950602"/>
            <a:ext cx="3147239" cy="283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spcAft>
                <a:spcPts val="0"/>
              </a:spcAft>
            </a:pPr>
            <a:r>
              <a:rPr lang="ja-JP" altLang="en-US" sz="1000" b="1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プログラムのお申込みは下記よりお願いいたします。</a:t>
            </a:r>
            <a:endParaRPr lang="en-US" altLang="ja-JP" sz="1000" b="1" kern="1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515FDA16-5E5C-F67E-51B5-9ADDC63C871F}"/>
              </a:ext>
            </a:extLst>
          </p:cNvPr>
          <p:cNvSpPr txBox="1"/>
          <p:nvPr/>
        </p:nvSpPr>
        <p:spPr>
          <a:xfrm>
            <a:off x="120195" y="1264668"/>
            <a:ext cx="7313182" cy="700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spcAft>
                <a:spcPts val="0"/>
              </a:spcAft>
            </a:pPr>
            <a:r>
              <a:rPr lang="en-US" altLang="ja-JP" sz="1300" b="1" kern="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sz="1300" b="1" kern="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当プログラムは他校との合同企画です</a:t>
            </a:r>
            <a:endParaRPr lang="en-US" altLang="ja-JP" sz="1300" b="1" kern="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1600"/>
              </a:lnSpc>
              <a:spcAft>
                <a:spcPts val="0"/>
              </a:spcAft>
            </a:pPr>
            <a:r>
              <a:rPr lang="ja-JP" altLang="en-US" sz="1000" b="1" kern="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　参加予定校 ：　群馬県立渋川高等学校、群馬県立高崎女子高等学校、栃木県立宇都宮高等学校、</a:t>
            </a:r>
            <a:r>
              <a:rPr lang="en-US" altLang="ja-JP" sz="1000" b="1" kern="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1000" b="1" kern="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栃木県立宇都宮東高等学校、</a:t>
            </a:r>
            <a:endParaRPr lang="en-US" altLang="ja-JP" sz="1000" b="1" kern="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1600"/>
              </a:lnSpc>
              <a:spcAft>
                <a:spcPts val="0"/>
              </a:spcAft>
            </a:pPr>
            <a:r>
              <a:rPr lang="ja-JP" altLang="en-US" sz="1000" b="1" kern="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　　　　　　　　　　　茨城県立竹園高等高校、新潟県立新潟高等学校</a:t>
            </a:r>
            <a:endParaRPr lang="en-US" altLang="ja-JP" sz="1000" b="1" kern="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028" name="Picture 4" descr="ロサンゼルスについて | ロサンゼルス留学センター">
            <a:extLst>
              <a:ext uri="{FF2B5EF4-FFF2-40B4-BE49-F238E27FC236}">
                <a16:creationId xmlns:a16="http://schemas.microsoft.com/office/drawing/2014/main" id="{F9B53E7C-269F-78BF-6EE9-E52C734BCF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8"/>
          <a:stretch>
            <a:fillRect/>
          </a:stretch>
        </p:blipFill>
        <p:spPr bwMode="auto">
          <a:xfrm>
            <a:off x="134089" y="2032496"/>
            <a:ext cx="3981726" cy="217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1,200点を超えるハリウッドサインのストックフォト、写真、そしてロイヤリティフリーの画像 - iStock | ロサンゼルス, 自由の女神,  Hollywood">
            <a:extLst>
              <a:ext uri="{FF2B5EF4-FFF2-40B4-BE49-F238E27FC236}">
                <a16:creationId xmlns:a16="http://schemas.microsoft.com/office/drawing/2014/main" id="{99BE8D1D-BFDB-E2C5-63DC-2DF9AD6BC0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3"/>
          <a:stretch>
            <a:fillRect/>
          </a:stretch>
        </p:blipFill>
        <p:spPr bwMode="auto">
          <a:xfrm>
            <a:off x="4231081" y="2034332"/>
            <a:ext cx="3221958" cy="216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Youth Summer Camp at UCLA by MLI Annex | ロサンゼルス留学センター">
            <a:extLst>
              <a:ext uri="{FF2B5EF4-FFF2-40B4-BE49-F238E27FC236}">
                <a16:creationId xmlns:a16="http://schemas.microsoft.com/office/drawing/2014/main" id="{BAFF6882-754A-2201-430B-8B3FABB2E6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2" b="4285"/>
          <a:stretch>
            <a:fillRect/>
          </a:stretch>
        </p:blipFill>
        <p:spPr bwMode="auto">
          <a:xfrm>
            <a:off x="5738284" y="8424695"/>
            <a:ext cx="1449910" cy="98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0C813CF6-01E0-58D3-F8AA-E08ECA1DE0A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8"/>
          <a:stretch>
            <a:fillRect/>
          </a:stretch>
        </p:blipFill>
        <p:spPr bwMode="auto">
          <a:xfrm>
            <a:off x="5739302" y="7390568"/>
            <a:ext cx="1448892" cy="983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3CF132E7-7FEC-5384-C98D-6EB77F6B7CE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014" b="-441"/>
          <a:stretch/>
        </p:blipFill>
        <p:spPr>
          <a:xfrm>
            <a:off x="5738285" y="9458822"/>
            <a:ext cx="1449909" cy="1070314"/>
          </a:xfrm>
          <a:prstGeom prst="rect">
            <a:avLst/>
          </a:prstGeom>
        </p:spPr>
      </p:pic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B352AA17-8A80-8AAA-89D7-0064DD60F666}"/>
              </a:ext>
            </a:extLst>
          </p:cNvPr>
          <p:cNvSpPr txBox="1"/>
          <p:nvPr/>
        </p:nvSpPr>
        <p:spPr>
          <a:xfrm>
            <a:off x="5930314" y="10403962"/>
            <a:ext cx="3147239" cy="289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spcAft>
                <a:spcPts val="0"/>
              </a:spcAft>
            </a:pPr>
            <a:r>
              <a:rPr lang="en-US" altLang="ja-JP" sz="7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sz="7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画像は全てイメージです</a:t>
            </a:r>
            <a:endParaRPr lang="en-US" altLang="ja-JP" sz="700" kern="1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3376BCF2-B528-946C-DA25-3778CFD6D9E1}"/>
              </a:ext>
            </a:extLst>
          </p:cNvPr>
          <p:cNvSpPr txBox="1"/>
          <p:nvPr/>
        </p:nvSpPr>
        <p:spPr>
          <a:xfrm>
            <a:off x="4356695" y="4694587"/>
            <a:ext cx="3147239" cy="283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spcAft>
                <a:spcPts val="0"/>
              </a:spcAft>
            </a:pPr>
            <a:r>
              <a:rPr lang="ja-JP" altLang="en-US" sz="1000" b="1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下記日時にてオンライン説明会を実施いたします。</a:t>
            </a:r>
            <a:endParaRPr lang="en-US" altLang="ja-JP" sz="1000" b="1" kern="1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79026D05-0E3D-F9A0-0A43-A1F92C673209}"/>
              </a:ext>
            </a:extLst>
          </p:cNvPr>
          <p:cNvSpPr txBox="1"/>
          <p:nvPr/>
        </p:nvSpPr>
        <p:spPr>
          <a:xfrm>
            <a:off x="4324747" y="5596743"/>
            <a:ext cx="24355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b="1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URL</a:t>
            </a:r>
            <a:r>
              <a:rPr lang="ja-JP" altLang="en-US" sz="1000" b="1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：　</a:t>
            </a:r>
            <a:r>
              <a:rPr lang="en-US" altLang="ja-JP" sz="1000" b="1" u="sng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  <a:hlinkClick r:id="rId9"/>
              </a:rPr>
              <a:t>https://bit.ly/4mrgnTH</a:t>
            </a:r>
            <a:r>
              <a:rPr lang="ja-JP" altLang="en-US" sz="1000" b="1" u="sng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  <a:hlinkClick r:id="rId9"/>
              </a:rPr>
              <a:t>　</a:t>
            </a:r>
            <a:endParaRPr lang="ja-JP" altLang="ja-JP" sz="900" b="1" u="sng" kern="100" dirty="0">
              <a:solidFill>
                <a:srgbClr val="0000FF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16972F0C-A5A2-D0B9-ACC5-87D3EFAA586A}"/>
              </a:ext>
            </a:extLst>
          </p:cNvPr>
          <p:cNvSpPr txBox="1"/>
          <p:nvPr/>
        </p:nvSpPr>
        <p:spPr>
          <a:xfrm>
            <a:off x="5003725" y="6270594"/>
            <a:ext cx="3147239" cy="283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spcAft>
                <a:spcPts val="0"/>
              </a:spcAft>
            </a:pPr>
            <a:r>
              <a:rPr lang="ja-JP" altLang="en-US" sz="1100" b="1" kern="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プログラム申込締切： </a:t>
            </a:r>
            <a:r>
              <a:rPr lang="en-US" altLang="ja-JP" sz="1100" b="1" kern="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9</a:t>
            </a:r>
            <a:r>
              <a:rPr lang="ja-JP" altLang="en-US" sz="1100" b="1" kern="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月</a:t>
            </a:r>
            <a:r>
              <a:rPr lang="en-US" altLang="ja-JP" sz="1100" b="1" kern="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30</a:t>
            </a:r>
            <a:r>
              <a:rPr lang="ja-JP" altLang="en-US" sz="1100" b="1" kern="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日（火）</a:t>
            </a:r>
            <a:endParaRPr lang="en-US" altLang="ja-JP" sz="1100" b="1" kern="1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044" name="Picture 20" descr="クリスマスリースの無料フリーイラスト | 咲くっとイラスト（さくっといらすと）">
            <a:extLst>
              <a:ext uri="{FF2B5EF4-FFF2-40B4-BE49-F238E27FC236}">
                <a16:creationId xmlns:a16="http://schemas.microsoft.com/office/drawing/2014/main" id="{BBDC58EC-9A9A-4B6C-5266-DDE85BB1D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575" y="10427216"/>
            <a:ext cx="462459" cy="24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クリスマスのラインイラストが無料！イラストボックス">
            <a:extLst>
              <a:ext uri="{FF2B5EF4-FFF2-40B4-BE49-F238E27FC236}">
                <a16:creationId xmlns:a16="http://schemas.microsoft.com/office/drawing/2014/main" id="{1CEAA450-40E9-E772-F7C9-9E46555BA4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" t="5589" r="4605" b="14080"/>
          <a:stretch>
            <a:fillRect/>
          </a:stretch>
        </p:blipFill>
        <p:spPr bwMode="auto">
          <a:xfrm>
            <a:off x="4497371" y="9340262"/>
            <a:ext cx="1098123" cy="34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>
            <a:extLst>
              <a:ext uri="{FF2B5EF4-FFF2-40B4-BE49-F238E27FC236}">
                <a16:creationId xmlns:a16="http://schemas.microsoft.com/office/drawing/2014/main" id="{A221A44C-8862-4A1B-1EFF-72B0EC9CA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336" y="5282700"/>
            <a:ext cx="603500" cy="60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>
            <a:extLst>
              <a:ext uri="{FF2B5EF4-FFF2-40B4-BE49-F238E27FC236}">
                <a16:creationId xmlns:a16="http://schemas.microsoft.com/office/drawing/2014/main" id="{B3AE90DE-05B4-7449-DF88-52B09B666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695" y="6208989"/>
            <a:ext cx="629042" cy="62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409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728EE5-14C7-C532-2300-650F6284D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>
            <a:extLst>
              <a:ext uri="{FF2B5EF4-FFF2-40B4-BE49-F238E27FC236}">
                <a16:creationId xmlns:a16="http://schemas.microsoft.com/office/drawing/2014/main" id="{8F838566-51FA-F11E-459C-569CB8EF5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231" y="9770459"/>
            <a:ext cx="3504368" cy="85219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4" name="AutoShape 2">
            <a:extLst>
              <a:ext uri="{FF2B5EF4-FFF2-40B4-BE49-F238E27FC236}">
                <a16:creationId xmlns:a16="http://schemas.microsoft.com/office/drawing/2014/main" id="{9F9A23DE-47E0-60AB-EA3F-C637A3442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75842" y="79474"/>
            <a:ext cx="7920880" cy="288510"/>
          </a:xfrm>
          <a:prstGeom prst="rect">
            <a:avLst/>
          </a:prstGeom>
          <a:solidFill>
            <a:schemeClr val="tx2"/>
          </a:solidFill>
          <a:ln w="28575"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6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研修日程（予定）</a:t>
            </a:r>
            <a:endParaRPr kumimoji="1" 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itchFamily="50" charset="-128"/>
            </a:endParaRPr>
          </a:p>
        </p:txBody>
      </p:sp>
      <p:sp>
        <p:nvSpPr>
          <p:cNvPr id="19" name="AutoShape 2">
            <a:extLst>
              <a:ext uri="{FF2B5EF4-FFF2-40B4-BE49-F238E27FC236}">
                <a16:creationId xmlns:a16="http://schemas.microsoft.com/office/drawing/2014/main" id="{F2605496-0344-CE89-C25F-9D5D4B9E8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0" y="7594280"/>
            <a:ext cx="7561262" cy="288510"/>
          </a:xfrm>
          <a:prstGeom prst="rect">
            <a:avLst/>
          </a:prstGeom>
          <a:solidFill>
            <a:schemeClr val="tx2"/>
          </a:solidFill>
          <a:ln w="28575"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4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旅行条件</a:t>
            </a:r>
            <a:endParaRPr kumimoji="1" lang="ja-JP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itchFamily="50" charset="-128"/>
            </a:endParaRPr>
          </a:p>
        </p:txBody>
      </p:sp>
      <p:sp>
        <p:nvSpPr>
          <p:cNvPr id="21" name="object 8">
            <a:extLst>
              <a:ext uri="{FF2B5EF4-FFF2-40B4-BE49-F238E27FC236}">
                <a16:creationId xmlns:a16="http://schemas.microsoft.com/office/drawing/2014/main" id="{58D6E0BC-05F4-CE99-BE54-C2735CDCC4B9}"/>
              </a:ext>
            </a:extLst>
          </p:cNvPr>
          <p:cNvSpPr txBox="1"/>
          <p:nvPr/>
        </p:nvSpPr>
        <p:spPr>
          <a:xfrm>
            <a:off x="502106" y="9835774"/>
            <a:ext cx="5652840" cy="860494"/>
          </a:xfrm>
          <a:prstGeom prst="rect">
            <a:avLst/>
          </a:prstGeom>
        </p:spPr>
        <p:txBody>
          <a:bodyPr vert="horz" wrap="square" lIns="0" tIns="13972" rIns="0" bIns="0" rtlCol="0">
            <a:spAutoFit/>
          </a:bodyPr>
          <a:lstStyle/>
          <a:p>
            <a:r>
              <a:rPr lang="ja-JP" altLang="en-US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旅行企画・実施　株式会社アイエスエイ 高崎支社　　</a:t>
            </a:r>
            <a:endParaRPr lang="en-US" altLang="ja-JP" sz="1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lang="en-US" altLang="ja-JP" sz="1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7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〒</a:t>
            </a:r>
            <a:r>
              <a:rPr lang="en-US" altLang="ja-JP" sz="7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370-0827  </a:t>
            </a:r>
            <a:r>
              <a:rPr lang="ja-JP" altLang="en-US" sz="7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群馬県高崎市鞘町</a:t>
            </a:r>
            <a:r>
              <a:rPr lang="en-US" altLang="ja-JP" sz="7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20-1 </a:t>
            </a:r>
            <a:r>
              <a:rPr lang="ja-JP" altLang="en-US" sz="7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鞘町ビル</a:t>
            </a:r>
            <a:r>
              <a:rPr lang="en-US" altLang="ja-JP" sz="7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2F</a:t>
            </a:r>
            <a:r>
              <a:rPr lang="ja-JP" altLang="en-US" sz="7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</a:t>
            </a:r>
            <a:endParaRPr lang="en-US" altLang="ja-JP" sz="7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7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7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   </a:t>
            </a:r>
            <a:r>
              <a:rPr lang="en-US" altLang="ja-JP" sz="7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TEL : 027-386-2125</a:t>
            </a:r>
            <a:r>
              <a:rPr lang="ja-JP" altLang="en-US" sz="7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（平日</a:t>
            </a:r>
            <a:r>
              <a:rPr lang="en-US" altLang="ja-JP" sz="7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9:30</a:t>
            </a:r>
            <a:r>
              <a:rPr lang="ja-JP" altLang="en-US" sz="7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lang="en-US" altLang="ja-JP" sz="7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17:30</a:t>
            </a:r>
            <a:r>
              <a:rPr lang="ja-JP" altLang="en-US" sz="7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</a:t>
            </a:r>
            <a:r>
              <a:rPr lang="en-US" altLang="ja-JP" sz="7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</a:t>
            </a:r>
          </a:p>
          <a:p>
            <a:r>
              <a:rPr lang="en-US" altLang="ja-JP" sz="7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FAX : 027-386-2123</a:t>
            </a:r>
            <a:r>
              <a:rPr lang="ja-JP" altLang="en-US" sz="7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r>
              <a:rPr lang="en-US" altLang="ja-JP" sz="7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MAIL</a:t>
            </a:r>
            <a:r>
              <a:rPr lang="ja-JP" altLang="en-US" sz="7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en-US" altLang="ja-JP" sz="7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: tk@isa.co.jp</a:t>
            </a:r>
          </a:p>
          <a:p>
            <a:endParaRPr lang="en-US" altLang="ja-JP" sz="7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32BF0259-958A-396E-9A63-34CEE55305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3037615" y="10218848"/>
            <a:ext cx="526992" cy="3685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B789A39C-1219-DC8D-A5F3-1BD86B36F6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707590"/>
              </p:ext>
            </p:extLst>
          </p:nvPr>
        </p:nvGraphicFramePr>
        <p:xfrm>
          <a:off x="432259" y="454799"/>
          <a:ext cx="6696743" cy="7042412"/>
        </p:xfrm>
        <a:graphic>
          <a:graphicData uri="http://schemas.openxmlformats.org/drawingml/2006/table">
            <a:tbl>
              <a:tblPr/>
              <a:tblGrid>
                <a:gridCol w="26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5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11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45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09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12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79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7630">
                  <a:extLst>
                    <a:ext uri="{9D8B030D-6E8A-4147-A177-3AD203B41FA5}">
                      <a16:colId xmlns:a16="http://schemas.microsoft.com/office/drawing/2014/main" val="3697516153"/>
                    </a:ext>
                  </a:extLst>
                </a:gridCol>
                <a:gridCol w="267938">
                  <a:extLst>
                    <a:ext uri="{9D8B030D-6E8A-4147-A177-3AD203B41FA5}">
                      <a16:colId xmlns:a16="http://schemas.microsoft.com/office/drawing/2014/main" val="301787971"/>
                    </a:ext>
                  </a:extLst>
                </a:gridCol>
              </a:tblGrid>
              <a:tr h="197522"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ja-JP" sz="10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日数</a:t>
                      </a:r>
                    </a:p>
                  </a:txBody>
                  <a:tcPr marL="13234" marR="13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0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日付</a:t>
                      </a:r>
                      <a:endParaRPr lang="ja-JP" sz="10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</a:txBody>
                  <a:tcPr marL="13234" marR="13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ja-JP" sz="10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都市名</a:t>
                      </a:r>
                    </a:p>
                  </a:txBody>
                  <a:tcPr marL="13234" marR="13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ja-JP" sz="10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時間</a:t>
                      </a:r>
                    </a:p>
                  </a:txBody>
                  <a:tcPr marL="13234" marR="13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ja-JP" sz="10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交通機関</a:t>
                      </a:r>
                    </a:p>
                  </a:txBody>
                  <a:tcPr marL="13234" marR="13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ja-JP" sz="10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スケジュール</a:t>
                      </a:r>
                    </a:p>
                  </a:txBody>
                  <a:tcPr marL="13234" marR="13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ja-JP" sz="10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rPr>
                        <a:t>食事</a:t>
                      </a:r>
                    </a:p>
                  </a:txBody>
                  <a:tcPr marL="13234" marR="13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02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ja-JP" sz="10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朝</a:t>
                      </a:r>
                    </a:p>
                  </a:txBody>
                  <a:tcPr marL="13234" marR="13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ja-JP" sz="10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昼</a:t>
                      </a:r>
                    </a:p>
                  </a:txBody>
                  <a:tcPr marL="13234" marR="13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ja-JP" sz="10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夜</a:t>
                      </a:r>
                    </a:p>
                  </a:txBody>
                  <a:tcPr marL="13234" marR="13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616792"/>
                  </a:ext>
                </a:extLst>
              </a:tr>
              <a:tr h="121908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１</a:t>
                      </a:r>
                    </a:p>
                  </a:txBody>
                  <a:tcPr marL="13234" marR="13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12/23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火</a:t>
                      </a:r>
                      <a:endParaRPr 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</a:txBody>
                  <a:tcPr marL="13234" marR="13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成田空港着</a:t>
                      </a:r>
                      <a:endParaRPr lang="en-US" alt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ロサンゼルス空港着</a:t>
                      </a:r>
                      <a:endParaRPr lang="en-US" alt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ロサンゼルス空港発</a:t>
                      </a:r>
                      <a:endParaRPr lang="en-US" alt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研修地</a:t>
                      </a:r>
                      <a:endParaRPr lang="en-US" alt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</a:txBody>
                  <a:tcPr marL="13234" marR="13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午後</a:t>
                      </a:r>
                      <a:endParaRPr lang="en-US" alt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午後</a:t>
                      </a:r>
                      <a:endParaRPr lang="en-US" alt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午後</a:t>
                      </a:r>
                      <a:endParaRPr lang="en-US" alt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夜</a:t>
                      </a:r>
                      <a:endParaRPr lang="en-US" alt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</a:txBody>
                  <a:tcPr marL="13234" marR="13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航空機</a:t>
                      </a:r>
                      <a:endParaRPr lang="en-US" alt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専用車</a:t>
                      </a:r>
                      <a:endParaRPr lang="en-US" alt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</a:txBody>
                  <a:tcPr marL="13234" marR="13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　</a:t>
                      </a:r>
                      <a:endParaRPr lang="en-US" alt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　成田空港所定の場所に集合</a:t>
                      </a:r>
                      <a:endParaRPr lang="en-US" alt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　搭乗手続き後、　ロサンゼルスに向かいます（仁川経由）</a:t>
                      </a:r>
                      <a:endParaRPr lang="en-US" alt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・・・・・・・・・・・・・・・・・＜日付変更線＞・・・・・・・・・・・・・・・・・</a:t>
                      </a:r>
                      <a:endParaRPr lang="en-US" alt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　ロサンゼルス空港着、入国手続き</a:t>
                      </a:r>
                      <a:endParaRPr lang="en-US" alt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　専用車にてスタディーセンターへ</a:t>
                      </a:r>
                      <a:endParaRPr lang="en-US" alt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　ホストファミリーと対面し、各家庭へ</a:t>
                      </a:r>
                      <a:endParaRPr lang="en-US" alt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　　　　　　　　　　　　　　　　　　　　　　　　　　　（ホームステイ）</a:t>
                      </a:r>
                      <a:endParaRPr lang="en-US" alt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</a:txBody>
                  <a:tcPr marL="13234" marR="13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  <a:p>
                      <a:pPr marL="71755" marR="7175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  <a:p>
                      <a:pPr marL="71755" marR="7175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ー</a:t>
                      </a:r>
                      <a:endParaRPr lang="en-US" alt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  <a:p>
                      <a:pPr marL="71755" marR="7175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…</a:t>
                      </a:r>
                    </a:p>
                    <a:p>
                      <a:pPr marL="71755" marR="7175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機内</a:t>
                      </a:r>
                      <a:endParaRPr lang="en-US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</a:txBody>
                  <a:tcPr marL="13234" marR="13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  <a:p>
                      <a:pPr marL="71755" marR="7175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  <a:p>
                      <a:pPr marL="71755" marR="7175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ー</a:t>
                      </a:r>
                      <a:endParaRPr lang="en-US" alt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  <a:p>
                      <a:pPr marL="71755" marR="7175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…</a:t>
                      </a:r>
                    </a:p>
                    <a:p>
                      <a:pPr marL="71755" marR="7175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機内</a:t>
                      </a:r>
                      <a:endParaRPr lang="en-US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</a:txBody>
                  <a:tcPr marL="13234" marR="13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  <a:p>
                      <a:pPr marL="71755" marR="7175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各自</a:t>
                      </a:r>
                      <a:r>
                        <a:rPr lang="en-US" altLang="ja-JP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…</a:t>
                      </a:r>
                    </a:p>
                    <a:p>
                      <a:pPr marL="71755" marR="7175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〇</a:t>
                      </a:r>
                      <a:endParaRPr 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</a:txBody>
                  <a:tcPr marL="13234" marR="13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413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2</a:t>
                      </a:r>
                      <a:endParaRPr 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</a:txBody>
                  <a:tcPr marL="13234" marR="13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12/24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水</a:t>
                      </a:r>
                      <a:endParaRPr 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</a:txBody>
                  <a:tcPr marL="13234" marR="13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研修地</a:t>
                      </a:r>
                      <a:endParaRPr lang="en-US" alt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</a:txBody>
                  <a:tcPr marL="13234" marR="13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午前</a:t>
                      </a:r>
                      <a:endParaRPr lang="en-US" alt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午後</a:t>
                      </a:r>
                      <a:endParaRPr lang="en-US" alt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</a:txBody>
                  <a:tcPr marL="13234" marR="13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</a:txBody>
                  <a:tcPr marL="13234" marR="13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　オリエンテーション、プレースメントテスト</a:t>
                      </a:r>
                      <a:endParaRPr lang="en-US" alt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　ウェルカムランチ</a:t>
                      </a:r>
                      <a:endParaRPr lang="en-US" alt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　ハリウッド見学研修</a:t>
                      </a:r>
                      <a:endParaRPr lang="en-US" alt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（ホームステイ）</a:t>
                      </a:r>
                      <a:endParaRPr 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</a:txBody>
                  <a:tcPr marL="13234" marR="13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〇</a:t>
                      </a:r>
                      <a:endParaRPr lang="en-US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</a:txBody>
                  <a:tcPr marL="13234" marR="13234" marT="0" marB="0" vert="ea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〇</a:t>
                      </a:r>
                      <a:endParaRPr lang="en-US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</a:txBody>
                  <a:tcPr marL="13234" marR="13234" marT="0" marB="0" vert="ea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〇</a:t>
                      </a:r>
                      <a:endParaRPr 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</a:txBody>
                  <a:tcPr marL="13234" marR="13234" marT="0" marB="0" vert="ea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554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3</a:t>
                      </a:r>
                      <a:endParaRPr 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</a:txBody>
                  <a:tcPr marL="13234" marR="13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12/25</a:t>
                      </a:r>
                      <a:endParaRPr lang="en-US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木</a:t>
                      </a:r>
                      <a:endParaRPr 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</a:txBody>
                  <a:tcPr marL="13234" marR="13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研修地</a:t>
                      </a:r>
                      <a:endParaRPr lang="en-US" alt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</a:txBody>
                  <a:tcPr marL="13234" marR="13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終日</a:t>
                      </a:r>
                      <a:endParaRPr lang="en-US" alt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</a:txBody>
                  <a:tcPr marL="13234" marR="13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</a:txBody>
                  <a:tcPr marL="13234" marR="13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　クリスマスホリデー</a:t>
                      </a:r>
                      <a:endParaRPr lang="en-US" alt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　ホストファミリーと過ごします</a:t>
                      </a:r>
                      <a:endParaRPr lang="en-US" alt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（ホームステイ）</a:t>
                      </a:r>
                      <a:endParaRPr 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</a:txBody>
                  <a:tcPr marL="13234" marR="13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〇</a:t>
                      </a:r>
                      <a:endParaRPr 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</a:txBody>
                  <a:tcPr marL="13234" marR="13234" marT="0" marB="0" vert="ea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各自</a:t>
                      </a:r>
                      <a:endParaRPr lang="ja-JP" alt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</a:txBody>
                  <a:tcPr marL="13234" marR="13234" marT="0" marB="0" vert="ea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〇</a:t>
                      </a:r>
                      <a:endParaRPr 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</a:txBody>
                  <a:tcPr marL="13234" marR="13234" marT="0" marB="0" vert="eaVert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742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4</a:t>
                      </a:r>
                      <a:endParaRPr 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</a:txBody>
                  <a:tcPr marL="13234" marR="13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12/26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金</a:t>
                      </a:r>
                      <a:endParaRPr lang="ja-JP" alt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</a:txBody>
                  <a:tcPr marL="13234" marR="13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研修地</a:t>
                      </a:r>
                      <a:endParaRPr lang="en-US" alt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</a:txBody>
                  <a:tcPr marL="13234" marR="13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午前</a:t>
                      </a:r>
                      <a:endParaRPr lang="en-US" alt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午後</a:t>
                      </a:r>
                      <a:endParaRPr lang="en-US" alt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</a:txBody>
                  <a:tcPr marL="13234" marR="13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専用車</a:t>
                      </a:r>
                      <a:endParaRPr lang="en-US" alt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</a:txBody>
                  <a:tcPr marL="13234" marR="13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　英語クラス　</a:t>
                      </a:r>
                      <a:endParaRPr lang="en-US" alt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　カリフォルニア大学ロサンゼルス校（</a:t>
                      </a:r>
                      <a:r>
                        <a:rPr lang="en-US" altLang="ja-JP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UCLA)</a:t>
                      </a:r>
                      <a:r>
                        <a:rPr lang="ja-JP" altLang="en-US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見学</a:t>
                      </a:r>
                      <a:endParaRPr lang="en-US" alt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　キャンパスツアー</a:t>
                      </a:r>
                      <a:endParaRPr lang="en-US" alt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　　　　　　　　　　　　　　　　　　　　　　　　　　　    （ホームステイ）</a:t>
                      </a:r>
                      <a:endParaRPr 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</a:txBody>
                  <a:tcPr marL="13234" marR="13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〇</a:t>
                      </a:r>
                      <a:endParaRPr 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</a:txBody>
                  <a:tcPr marL="13234" marR="13234" marT="0" marB="0" vert="ea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各自</a:t>
                      </a:r>
                      <a:endParaRPr lang="ja-JP" alt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</a:txBody>
                  <a:tcPr marL="13234" marR="13234" marT="0" marB="0" vert="ea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〇</a:t>
                      </a:r>
                      <a:endParaRPr 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</a:txBody>
                  <a:tcPr marL="13234" marR="13234" marT="0" marB="0" vert="ea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1648549"/>
                  </a:ext>
                </a:extLst>
              </a:tr>
              <a:tr h="34193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5</a:t>
                      </a:r>
                      <a:endParaRPr 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</a:txBody>
                  <a:tcPr marL="13234" marR="13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12/27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土</a:t>
                      </a:r>
                      <a:endParaRPr lang="ja-JP" alt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</a:txBody>
                  <a:tcPr marL="13234" marR="13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研修地</a:t>
                      </a:r>
                      <a:endParaRPr lang="en-US" alt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</a:txBody>
                  <a:tcPr marL="13234" marR="13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終日</a:t>
                      </a:r>
                      <a:endParaRPr lang="en-US" alt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</a:txBody>
                  <a:tcPr marL="13234" marR="13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</a:txBody>
                  <a:tcPr marL="13234" marR="13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　ホストファミリーと過ごします　　　　　　　　　　　　　　　　　　　　　　　　　　　 </a:t>
                      </a:r>
                      <a:endParaRPr lang="en-US" alt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　　　　　　　　　　　　　　　　　　　　　　　　　　　　　（ホームステイ）</a:t>
                      </a:r>
                      <a:endParaRPr 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</a:txBody>
                  <a:tcPr marL="13234" marR="13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〇</a:t>
                      </a:r>
                      <a:endParaRPr 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</a:txBody>
                  <a:tcPr marL="13234" marR="13234" marT="0" marB="0" vert="ea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〇</a:t>
                      </a:r>
                      <a:endParaRPr lang="ja-JP" alt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</a:txBody>
                  <a:tcPr marL="13234" marR="13234" marT="0" marB="0" vert="ea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〇</a:t>
                      </a:r>
                      <a:endParaRPr 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</a:txBody>
                  <a:tcPr marL="13234" marR="13234" marT="0" marB="0" vert="ea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5706086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6</a:t>
                      </a:r>
                      <a:endParaRPr 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</a:txBody>
                  <a:tcPr marL="13234" marR="13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12/28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日</a:t>
                      </a:r>
                      <a:endParaRPr lang="ja-JP" alt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</a:txBody>
                  <a:tcPr marL="13234" marR="13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研修地</a:t>
                      </a:r>
                      <a:endParaRPr lang="en-US" alt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</a:txBody>
                  <a:tcPr marL="13234" marR="13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午前</a:t>
                      </a:r>
                      <a:endParaRPr lang="en-US" alt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午後</a:t>
                      </a:r>
                      <a:endParaRPr lang="en-US" alt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夜</a:t>
                      </a:r>
                      <a:endParaRPr lang="en-US" alt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</a:txBody>
                  <a:tcPr marL="13234" marR="13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専用車</a:t>
                      </a:r>
                      <a:endParaRPr lang="en-US" alt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</a:txBody>
                  <a:tcPr marL="13234" marR="13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　語学学校集合</a:t>
                      </a:r>
                      <a:endParaRPr lang="en-US" alt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　リトルトーキョー、ドジャースタジアム見学</a:t>
                      </a:r>
                      <a:endParaRPr lang="en-US" alt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　</a:t>
                      </a:r>
                      <a:r>
                        <a:rPr lang="en-US" altLang="ja-JP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NBA</a:t>
                      </a:r>
                      <a:r>
                        <a:rPr lang="ja-JP" altLang="en-US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観戦（</a:t>
                      </a:r>
                      <a:r>
                        <a:rPr lang="en-US" altLang="ja-JP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※</a:t>
                      </a:r>
                      <a:r>
                        <a:rPr lang="ja-JP" altLang="en-US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予定）　　　　　　　</a:t>
                      </a:r>
                      <a:endParaRPr lang="en-US" alt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　　　　　　　　　　　　　　　　　　　　　　　　　　 　　（ホームステイ）</a:t>
                      </a:r>
                      <a:endParaRPr 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</a:txBody>
                  <a:tcPr marL="13234" marR="13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〇</a:t>
                      </a:r>
                      <a:endParaRPr 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</a:txBody>
                  <a:tcPr marL="13234" marR="13234" marT="0" marB="0" vert="ea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各自</a:t>
                      </a:r>
                      <a:endParaRPr lang="ja-JP" alt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</a:txBody>
                  <a:tcPr marL="13234" marR="13234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各自</a:t>
                      </a:r>
                      <a:endParaRPr 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</a:txBody>
                  <a:tcPr marL="13234" marR="13234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1317595"/>
                  </a:ext>
                </a:extLst>
              </a:tr>
              <a:tr h="60394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7</a:t>
                      </a:r>
                      <a:endParaRPr 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</a:txBody>
                  <a:tcPr marL="13234" marR="13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12/29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月</a:t>
                      </a:r>
                      <a:endParaRPr lang="ja-JP" alt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</a:txBody>
                  <a:tcPr marL="13234" marR="13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研修地</a:t>
                      </a:r>
                      <a:endParaRPr lang="en-US" alt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ロサンゼルス空港</a:t>
                      </a:r>
                      <a:endParaRPr lang="en-US" alt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ロサンゼル空港ス発</a:t>
                      </a:r>
                      <a:endParaRPr lang="en-US" alt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</a:txBody>
                  <a:tcPr marL="13234" marR="13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午前</a:t>
                      </a:r>
                      <a:endParaRPr lang="en-US" alt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午後</a:t>
                      </a:r>
                      <a:endParaRPr lang="en-US" alt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夜</a:t>
                      </a:r>
                      <a:endParaRPr lang="en-US" alt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深夜</a:t>
                      </a:r>
                      <a:endParaRPr lang="en-US" alt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</a:txBody>
                  <a:tcPr marL="13234" marR="13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専用車</a:t>
                      </a:r>
                      <a:endParaRPr lang="en-US" alt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航空機</a:t>
                      </a:r>
                      <a:endParaRPr lang="en-US" alt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</a:txBody>
                  <a:tcPr marL="13234" marR="13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　英語クラス</a:t>
                      </a:r>
                      <a:endParaRPr lang="en-US" alt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　フェアウェルランチ</a:t>
                      </a:r>
                      <a:endParaRPr lang="en-US" alt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　オンタリオミルズアウトレットモール訪問</a:t>
                      </a:r>
                      <a:endParaRPr lang="en-US" alt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　ロサンゼルス空港へ</a:t>
                      </a:r>
                      <a:endParaRPr lang="en-US" alt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　出国手続き後、経由地の仁川へ</a:t>
                      </a:r>
                      <a:endParaRPr lang="en-US" alt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　　　　　　　　　　　　　　　　　　　　　　　　　　 　　　（機内泊）</a:t>
                      </a:r>
                      <a:endParaRPr 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</a:txBody>
                  <a:tcPr marL="13234" marR="13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〇</a:t>
                      </a:r>
                      <a:endParaRPr 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</a:txBody>
                  <a:tcPr marL="13234" marR="13234" marT="0" marB="0" vert="ea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〇</a:t>
                      </a:r>
                      <a:endParaRPr lang="ja-JP" alt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</a:txBody>
                  <a:tcPr marL="13234" marR="13234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各自</a:t>
                      </a:r>
                      <a:endParaRPr 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</a:txBody>
                  <a:tcPr marL="13234" marR="13234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3077826"/>
                  </a:ext>
                </a:extLst>
              </a:tr>
              <a:tr h="40709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8</a:t>
                      </a:r>
                      <a:endParaRPr 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</a:txBody>
                  <a:tcPr marL="13234" marR="132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12/30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火</a:t>
                      </a:r>
                      <a:endParaRPr lang="ja-JP" alt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</a:txBody>
                  <a:tcPr marL="13234" marR="132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</a:txBody>
                  <a:tcPr marL="13234" marR="132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</a:txBody>
                  <a:tcPr marL="13234" marR="132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</a:txBody>
                  <a:tcPr marL="13234" marR="132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</a:txBody>
                  <a:tcPr marL="13234" marR="132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71755" marR="7175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機内</a:t>
                      </a:r>
                    </a:p>
                  </a:txBody>
                  <a:tcPr marL="13234" marR="13234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13234" marR="13234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3234" marR="13234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8452354"/>
                  </a:ext>
                </a:extLst>
              </a:tr>
              <a:tr h="68520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9</a:t>
                      </a:r>
                      <a:endParaRPr 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</a:txBody>
                  <a:tcPr marL="13234" marR="132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12/31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水</a:t>
                      </a:r>
                      <a:endParaRPr lang="ja-JP" alt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</a:txBody>
                  <a:tcPr marL="13234" marR="132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仁川空港着</a:t>
                      </a:r>
                      <a:endParaRPr lang="en-US" alt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仁川空港発</a:t>
                      </a:r>
                      <a:endParaRPr lang="en-US" alt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成田空港着</a:t>
                      </a:r>
                      <a:endParaRPr lang="en-US" alt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3234" marR="132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3056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早朝</a:t>
                      </a:r>
                      <a:endParaRPr lang="en-US" alt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indent="0" algn="ctr" defTabSz="1043056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午前</a:t>
                      </a:r>
                      <a:endParaRPr lang="en-US" alt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indent="0" algn="ctr" defTabSz="1043056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午前</a:t>
                      </a:r>
                      <a:endParaRPr lang="en-US" alt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indent="0" algn="ctr" defTabSz="1043056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</a:txBody>
                  <a:tcPr marL="13234" marR="132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航空機</a:t>
                      </a:r>
                      <a:endParaRPr lang="en-US" alt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alt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</a:txBody>
                  <a:tcPr marL="13234" marR="132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ja-JP" altLang="en-US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　</a:t>
                      </a:r>
                      <a:r>
                        <a:rPr kumimoji="1" lang="ja-JP" altLang="en-US" sz="900" kern="120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仁川空港着</a:t>
                      </a:r>
                      <a:endParaRPr kumimoji="1" lang="ja-JP" altLang="ja-JP" sz="900" kern="1200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900" kern="120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　仁川空港発</a:t>
                      </a:r>
                      <a:endParaRPr kumimoji="1" lang="en-US" altLang="ja-JP" sz="900" kern="1200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900" kern="120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　成田空港着、解散</a:t>
                      </a:r>
                      <a:endParaRPr kumimoji="1" lang="en-US" altLang="ja-JP" sz="900" kern="1200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900" kern="120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　</a:t>
                      </a:r>
                      <a:endParaRPr 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</a:txBody>
                  <a:tcPr marL="13234" marR="132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機内</a:t>
                      </a:r>
                      <a:endParaRPr 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</a:txBody>
                  <a:tcPr marL="13234" marR="13234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＿</a:t>
                      </a:r>
                      <a:endParaRPr lang="ja-JP" alt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</a:txBody>
                  <a:tcPr marL="13234" marR="132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90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＿</a:t>
                      </a:r>
                      <a:endParaRPr lang="ja-JP" sz="90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</a:txBody>
                  <a:tcPr marL="13234" marR="132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8346292"/>
                  </a:ext>
                </a:extLst>
              </a:tr>
              <a:tr h="723195">
                <a:tc gridSpan="9">
                  <a:txBody>
                    <a:bodyPr/>
                    <a:lstStyle/>
                    <a:p>
                      <a:pPr algn="l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800" b="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☆現地サポート団体</a:t>
                      </a:r>
                      <a:r>
                        <a:rPr lang="en-US" altLang="ja-JP" sz="800" b="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…encompass experience</a:t>
                      </a:r>
                    </a:p>
                    <a:p>
                      <a:pPr algn="l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ja-JP" altLang="ja-JP" sz="800" b="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☆ご利用予定航空会社</a:t>
                      </a:r>
                      <a:r>
                        <a:rPr lang="en-US" altLang="ja-JP" sz="800" b="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…</a:t>
                      </a:r>
                      <a:r>
                        <a:rPr lang="ja-JP" altLang="en-US" sz="800" b="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アシアナ航空（</a:t>
                      </a:r>
                      <a:r>
                        <a:rPr lang="en-US" altLang="ja-JP" sz="800" b="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OZ</a:t>
                      </a:r>
                      <a:r>
                        <a:rPr lang="ja-JP" altLang="en-US" sz="800" b="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）</a:t>
                      </a:r>
                      <a:endParaRPr lang="en-US" altLang="ja-JP" sz="800" b="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  <a:p>
                      <a:pPr algn="l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ja-JP" altLang="ja-JP" sz="800" b="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☆この日程表は</a:t>
                      </a:r>
                      <a:r>
                        <a:rPr lang="en-US" altLang="ja-JP" sz="800" b="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2025</a:t>
                      </a:r>
                      <a:r>
                        <a:rPr lang="ja-JP" altLang="ja-JP" sz="800" b="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年</a:t>
                      </a:r>
                      <a:r>
                        <a:rPr lang="en-US" altLang="ja-JP" sz="800" b="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9</a:t>
                      </a:r>
                      <a:r>
                        <a:rPr lang="ja-JP" altLang="ja-JP" sz="800" b="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月</a:t>
                      </a:r>
                      <a:r>
                        <a:rPr lang="en-US" altLang="ja-JP" sz="800" b="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8</a:t>
                      </a:r>
                      <a:r>
                        <a:rPr lang="ja-JP" altLang="ja-JP" sz="800" b="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日現在のものです。</a:t>
                      </a:r>
                      <a:r>
                        <a:rPr lang="ja-JP" altLang="ja-JP" sz="800" b="0" u="none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現地事情や航空座席の残席状況により以降のスケジュールに変更が生じる場合がございます。</a:t>
                      </a:r>
                      <a:endParaRPr lang="ja-JP" altLang="ja-JP" sz="800" b="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  <a:p>
                      <a:pPr algn="just">
                        <a:lnSpc>
                          <a:spcPts val="900"/>
                        </a:lnSpc>
                        <a:spcAft>
                          <a:spcPts val="0"/>
                        </a:spcAft>
                        <a:tabLst>
                          <a:tab pos="4712335" algn="l"/>
                        </a:tabLst>
                      </a:pPr>
                      <a:r>
                        <a:rPr lang="ja-JP" altLang="ja-JP" sz="800" b="0" kern="100" spc="-2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☆食事条件用語の説明…機内：機内食</a:t>
                      </a:r>
                      <a:r>
                        <a:rPr lang="ja-JP" altLang="en-US" sz="800" b="0" kern="100" spc="-2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　○：手配あり　－：提供なし</a:t>
                      </a:r>
                      <a:endParaRPr lang="ja-JP" altLang="ja-JP" sz="800" b="0" kern="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メイリオ" pitchFamily="50" charset="-128"/>
                      </a:endParaRPr>
                    </a:p>
                    <a:p>
                      <a:pPr algn="just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ja-JP" altLang="ja-JP" sz="800" b="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☆時間帯の目安…早朝：</a:t>
                      </a:r>
                      <a:r>
                        <a:rPr lang="en-US" altLang="ja-JP" sz="800" b="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04:00</a:t>
                      </a:r>
                      <a:r>
                        <a:rPr lang="ja-JP" altLang="en-US" sz="800" b="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－</a:t>
                      </a:r>
                      <a:r>
                        <a:rPr lang="en-US" altLang="ja-JP" sz="800" b="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06:00  </a:t>
                      </a:r>
                      <a:r>
                        <a:rPr lang="ja-JP" altLang="ja-JP" sz="800" b="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午前：</a:t>
                      </a:r>
                      <a:r>
                        <a:rPr lang="en-US" altLang="ja-JP" sz="800" b="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06:00</a:t>
                      </a:r>
                      <a:r>
                        <a:rPr lang="ja-JP" altLang="en-US" sz="800" b="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－</a:t>
                      </a:r>
                      <a:r>
                        <a:rPr lang="en-US" altLang="ja-JP" sz="800" b="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12:00  </a:t>
                      </a:r>
                      <a:r>
                        <a:rPr lang="ja-JP" altLang="ja-JP" sz="800" b="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午後：</a:t>
                      </a:r>
                      <a:r>
                        <a:rPr lang="en-US" altLang="ja-JP" sz="800" b="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12:00‐18:00  </a:t>
                      </a:r>
                      <a:r>
                        <a:rPr lang="ja-JP" altLang="ja-JP" sz="800" b="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夜：</a:t>
                      </a:r>
                      <a:r>
                        <a:rPr lang="en-US" altLang="ja-JP" sz="800" b="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18:00‐23:00  </a:t>
                      </a:r>
                      <a:r>
                        <a:rPr lang="ja-JP" altLang="ja-JP" sz="800" b="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深夜：</a:t>
                      </a:r>
                      <a:r>
                        <a:rPr lang="en-US" altLang="ja-JP" sz="800" b="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23:00</a:t>
                      </a:r>
                      <a:r>
                        <a:rPr lang="ja-JP" altLang="en-US" sz="800" b="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－</a:t>
                      </a:r>
                      <a:r>
                        <a:rPr lang="en-US" altLang="ja-JP" sz="800" b="0" kern="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メイリオ" pitchFamily="50" charset="-128"/>
                        </a:rPr>
                        <a:t>04:00</a:t>
                      </a:r>
                    </a:p>
                  </a:txBody>
                  <a:tcPr marL="13234" marR="13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320915D7-A48C-15F7-1550-1D2D54B8FD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648985"/>
              </p:ext>
            </p:extLst>
          </p:nvPr>
        </p:nvGraphicFramePr>
        <p:xfrm>
          <a:off x="164130" y="8008947"/>
          <a:ext cx="7040937" cy="14176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20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1000">
                <a:tc>
                  <a:txBody>
                    <a:bodyPr/>
                    <a:lstStyle/>
                    <a:p>
                      <a:pPr algn="l">
                        <a:lnSpc>
                          <a:spcPts val="700"/>
                        </a:lnSpc>
                      </a:pPr>
                      <a:r>
                        <a:rPr lang="ja-JP" altLang="en-US" sz="7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メイリオ" pitchFamily="50" charset="-128"/>
                        </a:rPr>
                        <a:t>１　</a:t>
                      </a:r>
                      <a:r>
                        <a:rPr lang="ja-JP" altLang="ja-JP" sz="7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メイリオ" pitchFamily="50" charset="-128"/>
                        </a:rPr>
                        <a:t>研修日程</a:t>
                      </a:r>
                      <a:r>
                        <a:rPr lang="ja-JP" altLang="en-US" sz="7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メイリオ" pitchFamily="50" charset="-128"/>
                        </a:rPr>
                        <a:t>　　</a:t>
                      </a:r>
                      <a:endParaRPr kumimoji="1" lang="ja-JP" altLang="en-US" sz="7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メイリオ" pitchFamily="50" charset="-128"/>
                      </a:endParaRPr>
                    </a:p>
                  </a:txBody>
                  <a:tcPr marT="49530" marB="4953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en-US" altLang="ja-JP" sz="700" b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メイリオ" pitchFamily="50" charset="-128"/>
                        </a:rPr>
                        <a:t>:</a:t>
                      </a:r>
                      <a:r>
                        <a:rPr lang="ja-JP" altLang="en-US" sz="700" b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メイリオ" pitchFamily="50" charset="-128"/>
                        </a:rPr>
                        <a:t>　</a:t>
                      </a:r>
                      <a:r>
                        <a:rPr lang="en-US" altLang="ja-JP" sz="700" b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メイリオ" pitchFamily="50" charset="-128"/>
                        </a:rPr>
                        <a:t>2025</a:t>
                      </a:r>
                      <a:r>
                        <a:rPr lang="ja-JP" altLang="en-US" sz="700" b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メイリオ" pitchFamily="50" charset="-128"/>
                        </a:rPr>
                        <a:t>年</a:t>
                      </a:r>
                      <a:r>
                        <a:rPr lang="en-US" altLang="ja-JP" sz="700" b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メイリオ" pitchFamily="50" charset="-128"/>
                        </a:rPr>
                        <a:t>12</a:t>
                      </a:r>
                      <a:r>
                        <a:rPr lang="ja-JP" altLang="en-US" sz="700" b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メイリオ" pitchFamily="50" charset="-128"/>
                        </a:rPr>
                        <a:t>月</a:t>
                      </a:r>
                      <a:r>
                        <a:rPr lang="en-US" altLang="ja-JP" sz="700" b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メイリオ" pitchFamily="50" charset="-128"/>
                        </a:rPr>
                        <a:t>23</a:t>
                      </a:r>
                      <a:r>
                        <a:rPr lang="ja-JP" altLang="en-US" sz="700" b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メイリオ" pitchFamily="50" charset="-128"/>
                        </a:rPr>
                        <a:t>日（火）～</a:t>
                      </a:r>
                      <a:r>
                        <a:rPr lang="ja-JP" altLang="en-US" sz="700" b="0" baseline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メイリオ" pitchFamily="50" charset="-128"/>
                        </a:rPr>
                        <a:t> </a:t>
                      </a:r>
                      <a:r>
                        <a:rPr lang="en-US" altLang="ja-JP" sz="700" b="0" baseline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メイリオ" pitchFamily="50" charset="-128"/>
                        </a:rPr>
                        <a:t>12</a:t>
                      </a:r>
                      <a:r>
                        <a:rPr lang="ja-JP" altLang="en-US" sz="700" b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メイリオ" pitchFamily="50" charset="-128"/>
                        </a:rPr>
                        <a:t>月</a:t>
                      </a:r>
                      <a:r>
                        <a:rPr lang="en-US" altLang="ja-JP" sz="700" b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メイリオ" pitchFamily="50" charset="-128"/>
                        </a:rPr>
                        <a:t>31</a:t>
                      </a:r>
                      <a:r>
                        <a:rPr lang="ja-JP" altLang="en-US" sz="700" b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メイリオ" pitchFamily="50" charset="-128"/>
                        </a:rPr>
                        <a:t>日（水）</a:t>
                      </a:r>
                      <a:r>
                        <a:rPr lang="en-US" altLang="ja-JP" sz="700" b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メイリオ" pitchFamily="50" charset="-128"/>
                        </a:rPr>
                        <a:t>9</a:t>
                      </a:r>
                      <a:r>
                        <a:rPr lang="ja-JP" altLang="en-US" sz="700" b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メイリオ" pitchFamily="50" charset="-128"/>
                        </a:rPr>
                        <a:t>日間</a:t>
                      </a:r>
                      <a:endParaRPr lang="en-US" altLang="ja-JP" sz="700" b="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メイリオ" pitchFamily="50" charset="-128"/>
                      </a:endParaRPr>
                    </a:p>
                  </a:txBody>
                  <a:tcPr marT="49530" marB="4953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700"/>
                        </a:lnSpc>
                      </a:pPr>
                      <a:r>
                        <a:rPr lang="ja-JP" altLang="en-US" sz="7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メイリオ" pitchFamily="50" charset="-128"/>
                        </a:rPr>
                        <a:t>２　</a:t>
                      </a:r>
                      <a:r>
                        <a:rPr lang="ja-JP" altLang="ja-JP" sz="7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メイリオ" pitchFamily="50" charset="-128"/>
                        </a:rPr>
                        <a:t>研修</a:t>
                      </a:r>
                      <a:r>
                        <a:rPr lang="ja-JP" altLang="en-US" sz="7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メイリオ" pitchFamily="50" charset="-128"/>
                        </a:rPr>
                        <a:t>地域　　</a:t>
                      </a:r>
                      <a:endParaRPr kumimoji="1" lang="ja-JP" altLang="en-US" sz="7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メイリオ" pitchFamily="50" charset="-128"/>
                      </a:endParaRPr>
                    </a:p>
                  </a:txBody>
                  <a:tcPr marT="49530" marB="4953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en-US" altLang="ja-JP" sz="700" b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メイリオ" pitchFamily="50" charset="-128"/>
                        </a:rPr>
                        <a:t>:</a:t>
                      </a:r>
                      <a:r>
                        <a:rPr lang="ja-JP" altLang="en-US" sz="700" b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メイリオ" pitchFamily="50" charset="-128"/>
                        </a:rPr>
                        <a:t>　アメリカ、ロサンゼルス近郊</a:t>
                      </a:r>
                      <a:endParaRPr lang="en-US" altLang="ja-JP" sz="700" b="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メイリオ" pitchFamily="50" charset="-128"/>
                      </a:endParaRPr>
                    </a:p>
                  </a:txBody>
                  <a:tcPr marT="49530" marB="4953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700"/>
                        </a:lnSpc>
                      </a:pPr>
                      <a:r>
                        <a:rPr lang="ja-JP" altLang="en-US" sz="7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メイリオ" pitchFamily="50" charset="-128"/>
                        </a:rPr>
                        <a:t>３　</a:t>
                      </a:r>
                      <a:r>
                        <a:rPr lang="ja-JP" altLang="ja-JP" sz="7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メイリオ" pitchFamily="50" charset="-128"/>
                        </a:rPr>
                        <a:t>滞在</a:t>
                      </a:r>
                      <a:r>
                        <a:rPr lang="ja-JP" altLang="en-US" sz="7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メイリオ" pitchFamily="50" charset="-128"/>
                        </a:rPr>
                        <a:t>方法</a:t>
                      </a:r>
                      <a:r>
                        <a:rPr lang="en-US" altLang="ja-JP" sz="7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メイリオ" pitchFamily="50" charset="-128"/>
                        </a:rPr>
                        <a:t>         </a:t>
                      </a:r>
                      <a:endParaRPr kumimoji="1" lang="ja-JP" altLang="en-US" sz="7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メイリオ" pitchFamily="50" charset="-128"/>
                      </a:endParaRPr>
                    </a:p>
                  </a:txBody>
                  <a:tcPr marT="49530" marB="4953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en-US" altLang="ja-JP" sz="700" b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メイリオ" pitchFamily="50" charset="-128"/>
                        </a:rPr>
                        <a:t>:</a:t>
                      </a:r>
                      <a:r>
                        <a:rPr lang="ja-JP" altLang="en-US" sz="700" b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メイリオ" pitchFamily="50" charset="-128"/>
                        </a:rPr>
                        <a:t>　ホームステイ</a:t>
                      </a:r>
                      <a:endParaRPr lang="en-US" altLang="ja-JP" sz="7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メイリオ" pitchFamily="50" charset="-128"/>
                      </a:endParaRPr>
                    </a:p>
                  </a:txBody>
                  <a:tcPr marT="49530" marB="4953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700"/>
                        </a:lnSpc>
                      </a:pPr>
                      <a:r>
                        <a:rPr lang="ja-JP" altLang="en-US" sz="7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メイリオ" pitchFamily="50" charset="-128"/>
                        </a:rPr>
                        <a:t>４　</a:t>
                      </a:r>
                      <a:r>
                        <a:rPr lang="ja-JP" altLang="ja-JP" sz="7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メイリオ" pitchFamily="50" charset="-128"/>
                        </a:rPr>
                        <a:t>人</a:t>
                      </a:r>
                      <a:r>
                        <a:rPr lang="ja-JP" altLang="en-US" sz="7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メイリオ" pitchFamily="50" charset="-128"/>
                        </a:rPr>
                        <a:t>　 　</a:t>
                      </a:r>
                      <a:r>
                        <a:rPr lang="ja-JP" altLang="ja-JP" sz="7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メイリオ" pitchFamily="50" charset="-128"/>
                        </a:rPr>
                        <a:t>員</a:t>
                      </a:r>
                      <a:r>
                        <a:rPr lang="en-US" altLang="ja-JP" sz="7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メイリオ" pitchFamily="50" charset="-128"/>
                        </a:rPr>
                        <a:t>      </a:t>
                      </a:r>
                      <a:endParaRPr kumimoji="1" lang="ja-JP" altLang="en-US" sz="7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メイリオ" pitchFamily="50" charset="-128"/>
                      </a:endParaRPr>
                    </a:p>
                  </a:txBody>
                  <a:tcPr marT="49530" marB="4953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700" b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メイリオ" pitchFamily="50" charset="-128"/>
                        </a:rPr>
                        <a:t>:</a:t>
                      </a:r>
                      <a:r>
                        <a:rPr lang="ja-JP" altLang="en-US" sz="700" b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メイリオ" pitchFamily="50" charset="-128"/>
                        </a:rPr>
                        <a:t>　</a:t>
                      </a:r>
                      <a:r>
                        <a:rPr lang="en-US" altLang="ja-JP" sz="700" b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メイリオ" pitchFamily="50" charset="-128"/>
                        </a:rPr>
                        <a:t>30</a:t>
                      </a:r>
                      <a:r>
                        <a:rPr lang="ja-JP" altLang="en-US" sz="700" b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メイリオ" pitchFamily="50" charset="-128"/>
                        </a:rPr>
                        <a:t>名程度（最少催行人員</a:t>
                      </a:r>
                      <a:r>
                        <a:rPr lang="en-US" altLang="ja-JP" sz="700" b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メイリオ" pitchFamily="50" charset="-128"/>
                        </a:rPr>
                        <a:t>20</a:t>
                      </a:r>
                      <a:r>
                        <a:rPr lang="ja-JP" altLang="en-US" sz="700" b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メイリオ" pitchFamily="50" charset="-128"/>
                        </a:rPr>
                        <a:t>名）</a:t>
                      </a:r>
                      <a:endParaRPr lang="en-US" altLang="ja-JP" sz="700" b="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メイリオ" pitchFamily="50" charset="-128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700" b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メイリオ" pitchFamily="50" charset="-128"/>
                        </a:rPr>
                        <a:t>   </a:t>
                      </a:r>
                      <a:r>
                        <a:rPr lang="en-US" altLang="ja-JP" sz="700" b="0" dirty="0">
                          <a:solidFill>
                            <a:srgbClr val="FF0000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メイリオ" pitchFamily="50" charset="-128"/>
                        </a:rPr>
                        <a:t>※</a:t>
                      </a:r>
                      <a:r>
                        <a:rPr lang="ja-JP" altLang="en-US" sz="700" b="0" dirty="0">
                          <a:solidFill>
                            <a:srgbClr val="FF0000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メイリオ" pitchFamily="50" charset="-128"/>
                        </a:rPr>
                        <a:t>各校の定員は</a:t>
                      </a:r>
                      <a:r>
                        <a:rPr lang="en-US" altLang="ja-JP" sz="700" b="0" dirty="0">
                          <a:solidFill>
                            <a:srgbClr val="FF0000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メイリオ" pitchFamily="50" charset="-128"/>
                        </a:rPr>
                        <a:t>5</a:t>
                      </a:r>
                      <a:r>
                        <a:rPr lang="ja-JP" altLang="en-US" sz="700" b="0" dirty="0">
                          <a:solidFill>
                            <a:srgbClr val="FF0000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メイリオ" pitchFamily="50" charset="-128"/>
                        </a:rPr>
                        <a:t>名です。定員を超えた場合は抽選の予定です。</a:t>
                      </a:r>
                      <a:endParaRPr lang="ja-JP" altLang="ja-JP" sz="700" b="0" dirty="0">
                        <a:solidFill>
                          <a:srgbClr val="FF0000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メイリオ" pitchFamily="50" charset="-128"/>
                      </a:endParaRPr>
                    </a:p>
                  </a:txBody>
                  <a:tcPr marT="49530" marB="4953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700"/>
                        </a:lnSpc>
                      </a:pPr>
                      <a:r>
                        <a:rPr lang="ja-JP" altLang="en-US" sz="7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メイリオ" pitchFamily="50" charset="-128"/>
                        </a:rPr>
                        <a:t>５　航空会社</a:t>
                      </a:r>
                      <a:r>
                        <a:rPr lang="en-US" altLang="ja-JP" sz="7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メイリオ" pitchFamily="50" charset="-128"/>
                        </a:rPr>
                        <a:t>     </a:t>
                      </a:r>
                      <a:endParaRPr kumimoji="1" lang="ja-JP" altLang="en-US" sz="7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メイリオ" pitchFamily="50" charset="-128"/>
                      </a:endParaRPr>
                    </a:p>
                  </a:txBody>
                  <a:tcPr marT="49530" marB="4953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700" b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メイリオ" pitchFamily="50" charset="-128"/>
                        </a:rPr>
                        <a:t>:</a:t>
                      </a:r>
                      <a:r>
                        <a:rPr lang="ja-JP" altLang="en-US" sz="700" b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メイリオ" pitchFamily="50" charset="-128"/>
                        </a:rPr>
                        <a:t>　アシアナ航空</a:t>
                      </a:r>
                      <a:r>
                        <a:rPr lang="ja-JP" altLang="en-US" sz="7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メイリオ" pitchFamily="50" charset="-128"/>
                        </a:rPr>
                        <a:t>（</a:t>
                      </a:r>
                      <a:r>
                        <a:rPr lang="en-US" altLang="ja-JP" sz="7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メイリオ" pitchFamily="50" charset="-128"/>
                        </a:rPr>
                        <a:t>OZ</a:t>
                      </a:r>
                      <a:r>
                        <a:rPr lang="ja-JP" altLang="en-US" sz="7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メイリオ" pitchFamily="50" charset="-128"/>
                        </a:rPr>
                        <a:t>）</a:t>
                      </a:r>
                      <a:endParaRPr lang="en-US" altLang="ja-JP" sz="700" b="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メイリオ" pitchFamily="50" charset="-128"/>
                      </a:endParaRPr>
                    </a:p>
                  </a:txBody>
                  <a:tcPr marT="49530" marB="4953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700"/>
                        </a:lnSpc>
                      </a:pPr>
                      <a:r>
                        <a:rPr kumimoji="1" lang="ja-JP" altLang="en-US" sz="7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メイリオ" pitchFamily="50" charset="-128"/>
                        </a:rPr>
                        <a:t>６　添 乗 員</a:t>
                      </a:r>
                    </a:p>
                  </a:txBody>
                  <a:tcPr marT="49530" marB="4953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700" b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メイリオ" pitchFamily="50" charset="-128"/>
                        </a:rPr>
                        <a:t>:  </a:t>
                      </a:r>
                      <a:r>
                        <a:rPr lang="ja-JP" altLang="en-US" sz="700" b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メイリオ" pitchFamily="50" charset="-128"/>
                        </a:rPr>
                        <a:t>同行します</a:t>
                      </a:r>
                      <a:endParaRPr lang="en-US" altLang="ja-JP" sz="700" b="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メイリオ" pitchFamily="50" charset="-128"/>
                      </a:endParaRPr>
                    </a:p>
                  </a:txBody>
                  <a:tcPr marT="49530" marB="4953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06169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700"/>
                        </a:lnSpc>
                      </a:pPr>
                      <a:r>
                        <a:rPr lang="ja-JP" altLang="en-US" sz="700" b="1" baseline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メイリオ" pitchFamily="50" charset="-128"/>
                        </a:rPr>
                        <a:t>７</a:t>
                      </a:r>
                      <a:r>
                        <a:rPr lang="en-US" altLang="ja-JP" sz="700" b="1" baseline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メイリオ" pitchFamily="50" charset="-128"/>
                        </a:rPr>
                        <a:t> </a:t>
                      </a:r>
                      <a:r>
                        <a:rPr lang="ja-JP" altLang="en-US" sz="700" b="1" baseline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メイリオ" pitchFamily="50" charset="-128"/>
                        </a:rPr>
                        <a:t> 旅行代金</a:t>
                      </a:r>
                      <a:endParaRPr kumimoji="1" lang="ja-JP" altLang="en-US" sz="7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メイリオ" pitchFamily="50" charset="-128"/>
                      </a:endParaRPr>
                    </a:p>
                  </a:txBody>
                  <a:tcPr marT="49530" marB="4953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700" b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メイリオ" pitchFamily="50" charset="-128"/>
                        </a:rPr>
                        <a:t>:</a:t>
                      </a:r>
                      <a:r>
                        <a:rPr lang="ja-JP" altLang="en-US" sz="700" b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メイリオ" pitchFamily="50" charset="-128"/>
                        </a:rPr>
                        <a:t>　生徒様お一人あたり　</a:t>
                      </a:r>
                      <a:r>
                        <a:rPr lang="en-US" altLang="ja-JP" sz="7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メイリオ" pitchFamily="50" charset="-128"/>
                        </a:rPr>
                        <a:t>615,000</a:t>
                      </a:r>
                      <a:r>
                        <a:rPr lang="ja-JP" altLang="en-US" sz="7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メイリオ" pitchFamily="50" charset="-128"/>
                        </a:rPr>
                        <a:t>円（税込）</a:t>
                      </a:r>
                      <a:endParaRPr lang="en-US" altLang="ja-JP" sz="700" b="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メイリオ" pitchFamily="50" charset="-128"/>
                      </a:endParaRPr>
                    </a:p>
                  </a:txBody>
                  <a:tcPr marT="49530" marB="4953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Rectangle 4">
            <a:extLst>
              <a:ext uri="{FF2B5EF4-FFF2-40B4-BE49-F238E27FC236}">
                <a16:creationId xmlns:a16="http://schemas.microsoft.com/office/drawing/2014/main" id="{DBF356C4-B8A8-982C-071B-9F7F22DF7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5968" y="7891585"/>
            <a:ext cx="6858000" cy="2174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1" fontAlgn="base" latinLnBrk="0" hangingPunct="1">
              <a:lnSpc>
                <a:spcPts val="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3" algn="l"/>
                <a:tab pos="1530350" algn="l"/>
                <a:tab pos="1981200" algn="l"/>
              </a:tabLst>
            </a:pPr>
            <a:r>
              <a:rPr lang="ja-JP" altLang="en-US" sz="1000" b="1" dirty="0">
                <a:solidFill>
                  <a:schemeClr val="accent2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　</a:t>
            </a:r>
            <a:r>
              <a:rPr kumimoji="1" lang="ja-JP" altLang="ja-JP" sz="6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■</a:t>
            </a:r>
            <a:r>
              <a:rPr kumimoji="1" lang="ja-JP" sz="6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旅行代金に含まれるもの■</a:t>
            </a:r>
            <a:endParaRPr kumimoji="1" lang="en-US" altLang="ja-JP" sz="600" b="1" i="0" u="none" strike="noStrike" cap="none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itchFamily="50" charset="-128"/>
            </a:endParaRPr>
          </a:p>
          <a:p>
            <a:pPr marL="360000" lvl="1">
              <a:lnSpc>
                <a:spcPts val="800"/>
              </a:lnSpc>
              <a:buNone/>
            </a:pPr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　①　往復航空運賃（エコノミークラス）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itchFamily="50" charset="-128"/>
            </a:endParaRPr>
          </a:p>
          <a:p>
            <a:pPr marL="360000" lvl="1">
              <a:lnSpc>
                <a:spcPts val="800"/>
              </a:lnSpc>
              <a:buNone/>
            </a:pPr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　②　国内外空港諸税、国際観光旅客税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itchFamily="50" charset="-128"/>
            </a:endParaRPr>
          </a:p>
          <a:p>
            <a:pPr marL="360000" lvl="1">
              <a:lnSpc>
                <a:spcPts val="800"/>
              </a:lnSpc>
            </a:pPr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　③　海外プログラム費用：現地プログラム手配費用、日程表記載の交通費等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itchFamily="50" charset="-128"/>
            </a:endParaRPr>
          </a:p>
          <a:p>
            <a:pPr marL="360000" lvl="1">
              <a:lnSpc>
                <a:spcPts val="800"/>
              </a:lnSpc>
            </a:pPr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　　　 ホームステイ費用（</a:t>
            </a:r>
            <a:r>
              <a:rPr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1</a:t>
            </a:r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家庭に生徒様最大</a:t>
            </a:r>
            <a:r>
              <a:rPr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4</a:t>
            </a:r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名～</a:t>
            </a:r>
            <a:r>
              <a:rPr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6</a:t>
            </a:r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名での滞在予定です）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itchFamily="50" charset="-128"/>
            </a:endParaRPr>
          </a:p>
          <a:p>
            <a:pPr marL="360000" lvl="1">
              <a:lnSpc>
                <a:spcPts val="800"/>
              </a:lnSpc>
              <a:buNone/>
            </a:pPr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　④　日程表に記載の食費　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itchFamily="50" charset="-128"/>
            </a:endParaRPr>
          </a:p>
          <a:p>
            <a:pPr marL="360000" lvl="1">
              <a:lnSpc>
                <a:spcPts val="800"/>
              </a:lnSpc>
              <a:buNone/>
            </a:pPr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　⑤　通学交通費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itchFamily="50" charset="-128"/>
            </a:endParaRPr>
          </a:p>
          <a:p>
            <a:pPr marL="360000" lvl="1">
              <a:lnSpc>
                <a:spcPts val="800"/>
              </a:lnSpc>
            </a:pPr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　⑥　事前オリエンテーション費用</a:t>
            </a:r>
            <a:endParaRPr lang="en-US" altLang="ja-JP" sz="6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itchFamily="50" charset="-128"/>
            </a:endParaRPr>
          </a:p>
          <a:p>
            <a:pPr marL="360000" lvl="1">
              <a:lnSpc>
                <a:spcPts val="800"/>
              </a:lnSpc>
            </a:pPr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　⑦　添乗員に係る費用の一切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itchFamily="50" charset="-128"/>
            </a:endParaRPr>
          </a:p>
          <a:p>
            <a:pPr marL="0" lvl="1">
              <a:lnSpc>
                <a:spcPts val="800"/>
              </a:lnSpc>
              <a:buNone/>
            </a:pPr>
            <a:r>
              <a:rPr lang="ja-JP" altLang="en-US" sz="600" b="1" dirty="0">
                <a:solidFill>
                  <a:srgbClr val="C0504D">
                    <a:lumMod val="75000"/>
                  </a:srgb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　　　　　　　■旅行代金に含まれないもの■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itchFamily="50" charset="-128"/>
            </a:endParaRPr>
          </a:p>
          <a:p>
            <a:pPr marL="360000">
              <a:lnSpc>
                <a:spcPts val="800"/>
              </a:lnSpc>
            </a:pPr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　①　旅券印紙代　</a:t>
            </a:r>
            <a:r>
              <a:rPr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5</a:t>
            </a:r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年間　</a:t>
            </a:r>
            <a:r>
              <a:rPr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11,300</a:t>
            </a:r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円（窓口申請の場合）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itchFamily="50" charset="-128"/>
            </a:endParaRPr>
          </a:p>
          <a:p>
            <a:pPr marL="360000">
              <a:lnSpc>
                <a:spcPts val="800"/>
              </a:lnSpc>
            </a:pPr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　②　燃油特別付加運賃　</a:t>
            </a:r>
            <a:r>
              <a:rPr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42,000</a:t>
            </a:r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円（</a:t>
            </a:r>
            <a:r>
              <a:rPr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2025</a:t>
            </a:r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年</a:t>
            </a:r>
            <a:r>
              <a:rPr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9</a:t>
            </a:r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月現在　アシアナ航空の場合　</a:t>
            </a:r>
            <a:r>
              <a:rPr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※</a:t>
            </a:r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金額は変動します）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itchFamily="50" charset="-128"/>
            </a:endParaRPr>
          </a:p>
          <a:p>
            <a:pPr marL="360000">
              <a:lnSpc>
                <a:spcPts val="800"/>
              </a:lnSpc>
            </a:pPr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　③　日程表に記載されていない食費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itchFamily="50" charset="-128"/>
            </a:endParaRPr>
          </a:p>
          <a:p>
            <a:pPr marL="360000">
              <a:lnSpc>
                <a:spcPts val="800"/>
              </a:lnSpc>
            </a:pPr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　④　超過手荷物運搬料金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itchFamily="50" charset="-128"/>
            </a:endParaRPr>
          </a:p>
          <a:p>
            <a:pPr marL="360000">
              <a:lnSpc>
                <a:spcPts val="800"/>
              </a:lnSpc>
            </a:pPr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　⑤　海外旅行保険料（</a:t>
            </a:r>
            <a:r>
              <a:rPr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 Chubb</a:t>
            </a:r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保険 </a:t>
            </a:r>
            <a:r>
              <a:rPr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9</a:t>
            </a:r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日間</a:t>
            </a:r>
            <a:r>
              <a:rPr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BK1</a:t>
            </a:r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タイプの場合</a:t>
            </a:r>
            <a:r>
              <a:rPr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 8,280</a:t>
            </a:r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円）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itchFamily="50" charset="-128"/>
            </a:endParaRPr>
          </a:p>
          <a:p>
            <a:pPr marL="360000">
              <a:lnSpc>
                <a:spcPts val="800"/>
              </a:lnSpc>
            </a:pPr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　⑥　自宅から集合地・解散地までの交通費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itchFamily="50" charset="-128"/>
            </a:endParaRPr>
          </a:p>
          <a:p>
            <a:pPr marL="360000">
              <a:lnSpc>
                <a:spcPts val="800"/>
              </a:lnSpc>
            </a:pPr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　⑦　個人的費用（お小遣い・電話代など）</a:t>
            </a:r>
            <a:endParaRPr lang="en-US" altLang="ja-JP" sz="600" b="1" dirty="0">
              <a:solidFill>
                <a:srgbClr val="C0504D">
                  <a:lumMod val="75000"/>
                </a:srgbClr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itchFamily="50" charset="-128"/>
            </a:endParaRPr>
          </a:p>
          <a:p>
            <a:pPr marL="360000">
              <a:lnSpc>
                <a:spcPts val="800"/>
              </a:lnSpc>
            </a:pPr>
            <a:r>
              <a:rPr lang="en-US" altLang="ja-JP" sz="6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  </a:t>
            </a:r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⑧　電子渡航認証（</a:t>
            </a:r>
            <a:r>
              <a:rPr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ESTA</a:t>
            </a:r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）代行申請手数料　</a:t>
            </a:r>
            <a:r>
              <a:rPr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11,000</a:t>
            </a:r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円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itchFamily="50" charset="-128"/>
            </a:endParaRPr>
          </a:p>
          <a:p>
            <a:pPr marL="360000">
              <a:lnSpc>
                <a:spcPts val="1000"/>
              </a:lnSpc>
            </a:pP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itchFamily="50" charset="-128"/>
            </a:endParaRPr>
          </a:p>
          <a:p>
            <a:pPr marL="0" lvl="1">
              <a:lnSpc>
                <a:spcPts val="1000"/>
              </a:lnSpc>
              <a:buNone/>
            </a:pPr>
            <a:r>
              <a:rPr lang="ja-JP" altLang="en-US" sz="600" b="1" dirty="0">
                <a:solidFill>
                  <a:srgbClr val="C0504D">
                    <a:lumMod val="75000"/>
                  </a:srgb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　　　</a:t>
            </a:r>
            <a:endParaRPr lang="ja-JP" altLang="ja-JP" sz="600" kern="1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FC49993C-E7AA-36FC-4F30-5232289AA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4607" y="9798444"/>
            <a:ext cx="6858000" cy="84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lvl="1">
              <a:lnSpc>
                <a:spcPts val="1000"/>
              </a:lnSpc>
              <a:buNone/>
            </a:pPr>
            <a:r>
              <a:rPr lang="ja-JP" altLang="en-US" sz="600" b="1" dirty="0">
                <a:solidFill>
                  <a:srgbClr val="C0504D">
                    <a:lumMod val="75000"/>
                  </a:srgb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itchFamily="50" charset="-128"/>
              </a:rPr>
              <a:t>　　　■取消料規定■</a:t>
            </a:r>
            <a:r>
              <a:rPr lang="ja-JP" altLang="en-US" sz="600" b="1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</a:t>
            </a:r>
            <a:r>
              <a:rPr lang="en-US" altLang="ja-JP" sz="600" b="1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※</a:t>
            </a:r>
            <a:r>
              <a:rPr lang="ja-JP" altLang="en-US" sz="600" b="1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募集</a:t>
            </a:r>
            <a:r>
              <a:rPr lang="ja-JP" altLang="en-US" sz="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型企画旅行約款に基づく</a:t>
            </a:r>
            <a:endParaRPr lang="en-US" altLang="ja-JP" sz="6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lvl="1">
              <a:lnSpc>
                <a:spcPts val="1000"/>
              </a:lnSpc>
              <a:buNone/>
            </a:pPr>
            <a:r>
              <a:rPr lang="ja-JP" altLang="en-US" sz="6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</a:t>
            </a:r>
            <a:r>
              <a:rPr lang="ja-JP" altLang="en-US" sz="6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お客様のご都合で、旅行契約を解除する場合は、下記の取消料をお支払いいただきます。 </a:t>
            </a:r>
            <a:endParaRPr lang="en-US" altLang="ja-JP" sz="6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lvl="1">
              <a:lnSpc>
                <a:spcPts val="1000"/>
              </a:lnSpc>
              <a:buNone/>
            </a:pPr>
            <a:r>
              <a:rPr lang="ja-JP" altLang="en-US" sz="6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①　旅行開始日の前日から起算してさかのぼって</a:t>
            </a:r>
            <a:r>
              <a:rPr lang="en-US" altLang="ja-JP" sz="6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40</a:t>
            </a:r>
            <a:r>
              <a:rPr lang="ja-JP" altLang="en-US" sz="6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日目に当たる日以降に解除する場合</a:t>
            </a:r>
            <a:r>
              <a:rPr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</a:t>
            </a:r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旅行代金の</a:t>
            </a:r>
            <a:r>
              <a:rPr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</a:t>
            </a:r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％ 　　　　</a:t>
            </a:r>
            <a:endParaRPr lang="ja-JP" altLang="en-US" sz="6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000"/>
              </a:lnSpc>
              <a:buNone/>
            </a:pPr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②　旅行開始日の前日から起算してさかのぼって</a:t>
            </a:r>
            <a:r>
              <a:rPr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30</a:t>
            </a:r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日目に当たる日以降に解除する場合</a:t>
            </a:r>
            <a:r>
              <a:rPr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</a:t>
            </a:r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旅行代金の</a:t>
            </a:r>
            <a:r>
              <a:rPr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</a:t>
            </a:r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％ 　　　　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000"/>
              </a:lnSpc>
              <a:buNone/>
            </a:pPr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③　旅行開始日の前々日以降に解除する場合</a:t>
            </a:r>
            <a:r>
              <a:rPr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</a:t>
            </a:r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旅行代金の</a:t>
            </a:r>
            <a:r>
              <a:rPr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50</a:t>
            </a:r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％ </a:t>
            </a:r>
            <a:endParaRPr lang="en-US" altLang="ja-JP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000"/>
              </a:lnSpc>
              <a:buNone/>
            </a:pPr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④   旅行開始後の解除又は無連絡不参加の場合</a:t>
            </a:r>
            <a:r>
              <a:rPr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</a:t>
            </a:r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旅行代金の</a:t>
            </a:r>
            <a:r>
              <a:rPr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100</a:t>
            </a:r>
            <a:r>
              <a:rPr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％　</a:t>
            </a:r>
            <a:endParaRPr lang="ja-JP" altLang="ja-JP" sz="600" kern="1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9C5EBA94-3134-E43D-8DB1-A9EC947ABADF}"/>
              </a:ext>
            </a:extLst>
          </p:cNvPr>
          <p:cNvSpPr/>
          <p:nvPr/>
        </p:nvSpPr>
        <p:spPr>
          <a:xfrm>
            <a:off x="160955" y="9446041"/>
            <a:ext cx="49325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※</a:t>
            </a:r>
            <a:r>
              <a:rPr lang="ja-JP" altLang="ja-JP" sz="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上記</a:t>
            </a:r>
            <a:r>
              <a:rPr lang="ja-JP" altLang="en-US" sz="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代金</a:t>
            </a:r>
            <a:r>
              <a:rPr lang="ja-JP" altLang="ja-JP" sz="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は</a:t>
            </a:r>
            <a:r>
              <a:rPr lang="en-US" altLang="ja-JP" sz="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2025</a:t>
            </a:r>
            <a:r>
              <a:rPr lang="ja-JP" altLang="en-US" sz="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年</a:t>
            </a:r>
            <a:r>
              <a:rPr lang="en-US" altLang="ja-JP" sz="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9</a:t>
            </a:r>
            <a:r>
              <a:rPr lang="ja-JP" altLang="ja-JP" sz="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月</a:t>
            </a:r>
            <a:r>
              <a:rPr lang="en-US" altLang="ja-JP" sz="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8</a:t>
            </a:r>
            <a:r>
              <a:rPr lang="ja-JP" altLang="en-US" sz="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日</a:t>
            </a:r>
            <a:r>
              <a:rPr lang="ja-JP" altLang="ja-JP" sz="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現在有効な航空運賃・為替及び関係諸経費に基づいて算出しております</a:t>
            </a:r>
            <a:r>
              <a:rPr lang="ja-JP" altLang="en-US" sz="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。</a:t>
            </a:r>
            <a:endParaRPr lang="en-US" altLang="ja-JP" sz="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ja-JP" sz="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以後の旅行代金に変更が生じる場合がございますので</a:t>
            </a:r>
            <a:r>
              <a:rPr lang="ja-JP" altLang="en-US" sz="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、</a:t>
            </a:r>
            <a:r>
              <a:rPr lang="ja-JP" altLang="ja-JP" sz="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予めご了承ください。</a:t>
            </a:r>
            <a:endParaRPr lang="ja-JP" altLang="ja-JP" sz="6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319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8645</TotalTime>
  <Words>1581</Words>
  <Application>Microsoft Office PowerPoint</Application>
  <PresentationFormat>ユーザー設定</PresentationFormat>
  <Paragraphs>283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BIZ UDPゴシック</vt:lpstr>
      <vt:lpstr>Meiryo UI</vt:lpstr>
      <vt:lpstr>メイリオ</vt:lpstr>
      <vt:lpstr>游ゴシック</vt:lpstr>
      <vt:lpstr>Arial</vt:lpstr>
      <vt:lpstr>Calibri</vt:lpstr>
      <vt:lpstr>Office テーマ</vt:lpstr>
      <vt:lpstr>PowerPoint プレゼンテーション</vt:lpstr>
      <vt:lpstr>PowerPoint プレゼンテーション</vt:lpstr>
    </vt:vector>
  </TitlesOfParts>
  <Company>ISA Inc.,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Yuka Takeshima</dc:creator>
  <cp:lastModifiedBy>永井 涼子</cp:lastModifiedBy>
  <cp:revision>327</cp:revision>
  <cp:lastPrinted>2025-09-09T07:39:07Z</cp:lastPrinted>
  <dcterms:created xsi:type="dcterms:W3CDTF">2016-03-15T09:00:48Z</dcterms:created>
  <dcterms:modified xsi:type="dcterms:W3CDTF">2025-09-09T07:41:23Z</dcterms:modified>
</cp:coreProperties>
</file>